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1"/>
  </p:notesMasterIdLst>
  <p:sldIdLst>
    <p:sldId id="256" r:id="rId5"/>
    <p:sldId id="279" r:id="rId6"/>
    <p:sldId id="280" r:id="rId7"/>
    <p:sldId id="313" r:id="rId8"/>
    <p:sldId id="282" r:id="rId9"/>
    <p:sldId id="283" r:id="rId10"/>
    <p:sldId id="284" r:id="rId11"/>
    <p:sldId id="285" r:id="rId12"/>
    <p:sldId id="286" r:id="rId13"/>
    <p:sldId id="305" r:id="rId14"/>
    <p:sldId id="287" r:id="rId15"/>
    <p:sldId id="289" r:id="rId16"/>
    <p:sldId id="288" r:id="rId17"/>
    <p:sldId id="290" r:id="rId18"/>
    <p:sldId id="291" r:id="rId19"/>
    <p:sldId id="292" r:id="rId20"/>
    <p:sldId id="293" r:id="rId21"/>
    <p:sldId id="294" r:id="rId22"/>
    <p:sldId id="295" r:id="rId23"/>
    <p:sldId id="296" r:id="rId24"/>
    <p:sldId id="297" r:id="rId25"/>
    <p:sldId id="306" r:id="rId26"/>
    <p:sldId id="312" r:id="rId27"/>
    <p:sldId id="298" r:id="rId28"/>
    <p:sldId id="299" r:id="rId29"/>
    <p:sldId id="300" r:id="rId30"/>
    <p:sldId id="301" r:id="rId31"/>
    <p:sldId id="302" r:id="rId32"/>
    <p:sldId id="303" r:id="rId33"/>
    <p:sldId id="304" r:id="rId34"/>
    <p:sldId id="307" r:id="rId35"/>
    <p:sldId id="308" r:id="rId36"/>
    <p:sldId id="309" r:id="rId37"/>
    <p:sldId id="310" r:id="rId38"/>
    <p:sldId id="311" r:id="rId39"/>
    <p:sldId id="281"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570" autoAdjust="0"/>
    <p:restoredTop sz="79279" autoAdjust="0"/>
  </p:normalViewPr>
  <p:slideViewPr>
    <p:cSldViewPr snapToGrid="0" snapToObjects="1">
      <p:cViewPr varScale="1">
        <p:scale>
          <a:sx n="73" d="100"/>
          <a:sy n="73" d="100"/>
        </p:scale>
        <p:origin x="-62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F592B21-C00F-4100-964B-72FDF4042366}" type="datetimeFigureOut">
              <a:rPr lang="en-US"/>
              <a:pPr>
                <a:defRPr/>
              </a:pPr>
              <a:t>7/14/2012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35B7AEB-D589-4EFA-95D8-84B0200EC0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	</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EFB941-D335-4C96-B0E0-2CF5B824F727}"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4505E6-27D3-4A18-8B68-A9D9696F6FCA}"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C11A4D-61E8-4BDF-92B5-B6BD613C968D}"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	</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EFB941-D335-4C96-B0E0-2CF5B824F727}"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35B7AEB-D589-4EFA-95D8-84B0200EC00E}" type="slidenum">
              <a:rPr lang="en-US" smtClean="0"/>
              <a:pPr>
                <a:defRPr/>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	</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EFB941-D335-4C96-B0E0-2CF5B824F727}" type="slidenum">
              <a:rPr lang="en-US"/>
              <a:pPr fontAlgn="base">
                <a:spcBef>
                  <a:spcPct val="0"/>
                </a:spcBef>
                <a:spcAft>
                  <a:spcPct val="0"/>
                </a:spcAft>
              </a:pPr>
              <a:t>23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3F8EA0-458E-45CD-B174-FC54E21B9E50}" type="slidenum">
              <a:rPr lang="en-US"/>
              <a:pPr fontAlgn="base">
                <a:spcBef>
                  <a:spcPct val="0"/>
                </a:spcBef>
                <a:spcAft>
                  <a:spcPct val="0"/>
                </a:spcAft>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PeacockFeather.png"/>
          <p:cNvPicPr>
            <a:picLocks noChangeAspect="1"/>
          </p:cNvPicPr>
          <p:nvPr userDrawn="1"/>
        </p:nvPicPr>
        <p:blipFill>
          <a:blip r:embed="rId2" cstate="print"/>
          <a:srcRect/>
          <a:stretch>
            <a:fillRect/>
          </a:stretch>
        </p:blipFill>
        <p:spPr bwMode="auto">
          <a:xfrm>
            <a:off x="0" y="1616075"/>
            <a:ext cx="3667125" cy="5241925"/>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6309AB45-E2AD-432D-95D3-F4E0F291DE9D}" type="datetimeFigureOut">
              <a:rPr lang="en-US"/>
              <a:pPr>
                <a:defRPr/>
              </a:pPr>
              <a:t>7/14/2012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5B336F-5D86-4C93-AEB3-EE3A65B283F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2E4E32B-1C1E-41CF-A61F-B338A91ACB9E}" type="datetimeFigureOut">
              <a:rPr lang="en-US"/>
              <a:pPr>
                <a:defRPr/>
              </a:pPr>
              <a:t>7/14/2012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802472-62DF-4A1D-8354-BE7ED97936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0A69E9-EE6A-4DF5-B7FF-AC78C0A5CC9E}" type="datetimeFigureOut">
              <a:rPr lang="en-US"/>
              <a:pPr>
                <a:defRPr/>
              </a:pPr>
              <a:t>7/14/2012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BB0243-DDD8-4E2E-88EF-C6F202C9DF8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PeacockFeatherSideways.png"/>
          <p:cNvPicPr>
            <a:picLocks noChangeAspect="1"/>
          </p:cNvPicPr>
          <p:nvPr userDrawn="1"/>
        </p:nvPicPr>
        <p:blipFill>
          <a:blip r:embed="rId2" cstate="print"/>
          <a:srcRect/>
          <a:stretch>
            <a:fillRect/>
          </a:stretch>
        </p:blipFill>
        <p:spPr bwMode="auto">
          <a:xfrm>
            <a:off x="0" y="0"/>
            <a:ext cx="2287588" cy="16002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8B8B058-7B4B-4C89-8859-E876B643795C}" type="datetimeFigureOut">
              <a:rPr lang="en-US"/>
              <a:pPr>
                <a:defRPr/>
              </a:pPr>
              <a:t>7/14/2012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5BF2E8-F23E-4E89-A338-792D4B62A8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0CBCDA8-2BEE-4008-98D0-8929D6D91311}" type="datetimeFigureOut">
              <a:rPr lang="en-US"/>
              <a:pPr>
                <a:defRPr/>
              </a:pPr>
              <a:t>7/14/2012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76DB2B-1202-4FCE-8321-55385E87D07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581301F-F518-4206-B5AE-6C13CB689E97}" type="datetimeFigureOut">
              <a:rPr lang="en-US"/>
              <a:pPr>
                <a:defRPr/>
              </a:pPr>
              <a:t>7/14/2012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E61A8D-940A-43CC-8D4B-BF4342E6BA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DB2C05C-2974-44CA-A429-9BA54757A3C0}" type="datetimeFigureOut">
              <a:rPr lang="en-US"/>
              <a:pPr>
                <a:defRPr/>
              </a:pPr>
              <a:t>7/14/2012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095CD32-79A1-4F88-A058-0F7EC5C7F20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717F367-8829-45D5-9ABC-E13047BCCB6B}" type="datetimeFigureOut">
              <a:rPr lang="en-US"/>
              <a:pPr>
                <a:defRPr/>
              </a:pPr>
              <a:t>7/14/2012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B1A6FE-88ED-446D-AFF4-C28FD87870D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E3888E-B7C2-4BFD-B9D2-124F32940298}" type="datetimeFigureOut">
              <a:rPr lang="en-US"/>
              <a:pPr>
                <a:defRPr/>
              </a:pPr>
              <a:t>7/14/2012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39BDCD6-DF0D-4337-AC95-11E2BFE4F7B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4950D1-1842-4547-BEEB-6E2E18D80AF6}" type="datetimeFigureOut">
              <a:rPr lang="en-US"/>
              <a:pPr>
                <a:defRPr/>
              </a:pPr>
              <a:t>7/14/2012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15651C5-5C57-4B8D-87F1-9E9EFCDBE2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DCC7B5-422F-49D0-B3F6-1EF5FF909B20}" type="datetimeFigureOut">
              <a:rPr lang="en-US"/>
              <a:pPr>
                <a:defRPr/>
              </a:pPr>
              <a:t>7/14/2012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D2B2B2-FA45-4B4F-887F-A90A544CE88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accent5">
                <a:shade val="45000"/>
                <a:satMod val="135000"/>
              </a:schemeClr>
              <a:prstClr val="white"/>
            </a:duotone>
            <a:lum bright="-28000" contrast="58000"/>
          </a:blip>
          <a:srcRect/>
          <a:stretch>
            <a:fillRect l="-8000" r="-8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5357F8D-89B0-4EEE-ADCC-8F2BAFBC3659}" type="datetimeFigureOut">
              <a:rPr lang="en-US"/>
              <a:pPr>
                <a:defRPr/>
              </a:pPr>
              <a:t>7/14/2012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5CFE5CA-E93C-4079-9B94-AA376DA25A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prabhupadavani.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vedabase.net/g/govind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98463" y="373063"/>
            <a:ext cx="8397875" cy="708025"/>
          </a:xfrm>
        </p:spPr>
        <p:txBody>
          <a:bodyPr rtlCol="0">
            <a:noAutofit/>
          </a:bodyPr>
          <a:lstStyle/>
          <a:p>
            <a:pPr algn="r" fontAlgn="auto">
              <a:spcAft>
                <a:spcPts val="0"/>
              </a:spcAft>
              <a:defRPr/>
            </a:pPr>
            <a:r>
              <a:rPr lang="en-US" b="1" dirty="0" smtClean="0">
                <a:solidFill>
                  <a:schemeClr val="accent1">
                    <a:lumMod val="20000"/>
                    <a:lumOff val="80000"/>
                  </a:schemeClr>
                </a:solidFill>
              </a:rPr>
              <a:t>SB 1.15.27 - 31</a:t>
            </a:r>
            <a:endParaRPr lang="en-US" b="1" dirty="0">
              <a:solidFill>
                <a:schemeClr val="accent1">
                  <a:lumMod val="20000"/>
                  <a:lumOff val="80000"/>
                </a:schemeClr>
              </a:solidFill>
            </a:endParaRPr>
          </a:p>
        </p:txBody>
      </p:sp>
      <p:sp>
        <p:nvSpPr>
          <p:cNvPr id="5" name="Subtitle 2"/>
          <p:cNvSpPr>
            <a:spLocks noGrp="1"/>
          </p:cNvSpPr>
          <p:nvPr>
            <p:ph type="subTitle" idx="1"/>
          </p:nvPr>
        </p:nvSpPr>
        <p:spPr>
          <a:xfrm>
            <a:off x="2382838" y="1108075"/>
            <a:ext cx="6400800" cy="5202238"/>
          </a:xfrm>
        </p:spPr>
        <p:txBody>
          <a:bodyPr rtlCol="0">
            <a:normAutofit/>
          </a:bodyPr>
          <a:lstStyle/>
          <a:p>
            <a:pPr algn="r" fontAlgn="auto">
              <a:spcAft>
                <a:spcPts val="0"/>
              </a:spcAft>
              <a:buFont typeface="Arial" pitchFamily="34" charset="0"/>
              <a:buNone/>
              <a:defRPr/>
            </a:pPr>
            <a:r>
              <a:rPr lang="en-US" dirty="0" smtClean="0">
                <a:solidFill>
                  <a:schemeClr val="tx2">
                    <a:lumMod val="40000"/>
                    <a:lumOff val="60000"/>
                  </a:schemeClr>
                </a:solidFill>
              </a:rPr>
              <a:t>Arjuna remembers </a:t>
            </a:r>
            <a:r>
              <a:rPr lang="en-US" dirty="0" err="1" smtClean="0">
                <a:solidFill>
                  <a:schemeClr val="tx2">
                    <a:lumMod val="40000"/>
                    <a:lumOff val="60000"/>
                  </a:schemeClr>
                </a:solidFill>
              </a:rPr>
              <a:t>Krsna’s</a:t>
            </a:r>
            <a:r>
              <a:rPr lang="en-US" dirty="0" smtClean="0">
                <a:solidFill>
                  <a:schemeClr val="tx2">
                    <a:lumMod val="40000"/>
                    <a:lumOff val="60000"/>
                  </a:schemeClr>
                </a:solidFill>
              </a:rPr>
              <a:t> instructions</a:t>
            </a:r>
            <a:endParaRPr lang="en-US" dirty="0">
              <a:solidFill>
                <a:schemeClr val="tx2">
                  <a:lumMod val="40000"/>
                  <a:lumOff val="60000"/>
                </a:schemeClr>
              </a:solidFill>
            </a:endParaRPr>
          </a:p>
        </p:txBody>
      </p:sp>
      <p:sp>
        <p:nvSpPr>
          <p:cNvPr id="6" name="Title 1"/>
          <p:cNvSpPr txBox="1">
            <a:spLocks/>
          </p:cNvSpPr>
          <p:nvPr/>
        </p:nvSpPr>
        <p:spPr bwMode="auto">
          <a:xfrm>
            <a:off x="459422" y="2550228"/>
            <a:ext cx="8397875" cy="708025"/>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accent1">
                    <a:lumMod val="20000"/>
                    <a:lumOff val="80000"/>
                  </a:schemeClr>
                </a:solidFill>
                <a:effectLst/>
                <a:uLnTx/>
                <a:uFillTx/>
                <a:latin typeface="+mj-lt"/>
                <a:ea typeface="+mj-ea"/>
                <a:cs typeface="+mj-cs"/>
              </a:rPr>
              <a:t>SB 1.15.32 - 35</a:t>
            </a:r>
            <a:endParaRPr kumimoji="0" lang="en-US" sz="4400" b="1" i="0" u="none" strike="noStrike" kern="1200" cap="none" spc="0" normalizeH="0" baseline="0" noProof="0" dirty="0">
              <a:ln>
                <a:noFill/>
              </a:ln>
              <a:solidFill>
                <a:schemeClr val="accent1">
                  <a:lumMod val="20000"/>
                  <a:lumOff val="80000"/>
                </a:schemeClr>
              </a:solidFill>
              <a:effectLst/>
              <a:uLnTx/>
              <a:uFillTx/>
              <a:latin typeface="+mj-lt"/>
              <a:ea typeface="+mj-ea"/>
              <a:cs typeface="+mj-cs"/>
            </a:endParaRPr>
          </a:p>
        </p:txBody>
      </p:sp>
      <p:sp>
        <p:nvSpPr>
          <p:cNvPr id="7" name="Subtitle 2"/>
          <p:cNvSpPr txBox="1">
            <a:spLocks/>
          </p:cNvSpPr>
          <p:nvPr/>
        </p:nvSpPr>
        <p:spPr bwMode="auto">
          <a:xfrm>
            <a:off x="2496049" y="3037043"/>
            <a:ext cx="6400800" cy="5202238"/>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2">
                    <a:lumMod val="40000"/>
                    <a:lumOff val="60000"/>
                  </a:schemeClr>
                </a:solidFill>
                <a:effectLst/>
                <a:uLnTx/>
                <a:uFillTx/>
                <a:latin typeface="+mn-lt"/>
                <a:ea typeface="+mn-ea"/>
                <a:cs typeface="+mn-cs"/>
              </a:rPr>
              <a:t>The </a:t>
            </a:r>
            <a:r>
              <a:rPr kumimoji="0" lang="en-US" sz="3200" b="0" i="0" u="none" strike="noStrike" kern="1200" cap="none" spc="0" normalizeH="0" baseline="0" noProof="0" dirty="0" err="1" smtClean="0">
                <a:ln>
                  <a:noFill/>
                </a:ln>
                <a:solidFill>
                  <a:schemeClr val="tx2">
                    <a:lumMod val="40000"/>
                    <a:lumOff val="60000"/>
                  </a:schemeClr>
                </a:solidFill>
                <a:effectLst/>
                <a:uLnTx/>
                <a:uFillTx/>
                <a:latin typeface="+mn-lt"/>
                <a:ea typeface="+mn-ea"/>
                <a:cs typeface="+mn-cs"/>
              </a:rPr>
              <a:t>Pandavas</a:t>
            </a:r>
            <a:r>
              <a:rPr kumimoji="0" lang="en-US" sz="3200" b="0" i="0" u="none" strike="noStrike" kern="1200" cap="none" spc="0" normalizeH="0" baseline="0" noProof="0" dirty="0" smtClean="0">
                <a:ln>
                  <a:noFill/>
                </a:ln>
                <a:solidFill>
                  <a:schemeClr val="tx2">
                    <a:lumMod val="40000"/>
                    <a:lumOff val="60000"/>
                  </a:schemeClr>
                </a:solidFill>
                <a:effectLst/>
                <a:uLnTx/>
                <a:uFillTx/>
                <a:latin typeface="+mn-lt"/>
                <a:ea typeface="+mn-ea"/>
                <a:cs typeface="+mn-cs"/>
              </a:rPr>
              <a:t> Retire</a:t>
            </a:r>
            <a:endParaRPr kumimoji="0" lang="en-US" sz="3200" b="0" i="0" u="none" strike="noStrike" kern="1200" cap="none" spc="0" normalizeH="0" baseline="0" noProof="0" dirty="0">
              <a:ln>
                <a:noFill/>
              </a:ln>
              <a:solidFill>
                <a:schemeClr val="tx2">
                  <a:lumMod val="40000"/>
                  <a:lumOff val="60000"/>
                </a:schemeClr>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Practical Application</a:t>
            </a:r>
            <a:endParaRPr lang="en-US" dirty="0">
              <a:solidFill>
                <a:schemeClr val="bg1"/>
              </a:solidFill>
            </a:endParaRPr>
          </a:p>
        </p:txBody>
      </p:sp>
      <p:sp>
        <p:nvSpPr>
          <p:cNvPr id="3" name="Content Placeholder 2"/>
          <p:cNvSpPr>
            <a:spLocks noGrp="1"/>
          </p:cNvSpPr>
          <p:nvPr>
            <p:ph idx="1"/>
          </p:nvPr>
        </p:nvSpPr>
        <p:spPr>
          <a:xfrm>
            <a:off x="457200" y="1417638"/>
            <a:ext cx="8229600" cy="4525963"/>
          </a:xfrm>
        </p:spPr>
        <p:txBody>
          <a:bodyPr/>
          <a:lstStyle/>
          <a:p>
            <a:r>
              <a:rPr lang="en-US" dirty="0" smtClean="0">
                <a:solidFill>
                  <a:schemeClr val="bg1"/>
                </a:solidFill>
              </a:rPr>
              <a:t>In all circumstances, remind ourselves of the instructions of the Lord</a:t>
            </a:r>
          </a:p>
          <a:p>
            <a:pPr lvl="1"/>
            <a:r>
              <a:rPr lang="en-US" dirty="0" smtClean="0">
                <a:solidFill>
                  <a:schemeClr val="bg1"/>
                </a:solidFill>
              </a:rPr>
              <a:t>Gain strength from it</a:t>
            </a:r>
          </a:p>
          <a:p>
            <a:r>
              <a:rPr lang="en-US" dirty="0" smtClean="0">
                <a:solidFill>
                  <a:schemeClr val="bg1"/>
                </a:solidFill>
              </a:rPr>
              <a:t>It is non-different from being with the Lord in person</a:t>
            </a:r>
          </a:p>
          <a:p>
            <a:r>
              <a:rPr lang="en-US" dirty="0" smtClean="0">
                <a:solidFill>
                  <a:schemeClr val="bg1"/>
                </a:solidFill>
              </a:rPr>
              <a:t>Means</a:t>
            </a:r>
          </a:p>
          <a:p>
            <a:pPr lvl="1"/>
            <a:r>
              <a:rPr lang="en-US" dirty="0" smtClean="0">
                <a:solidFill>
                  <a:schemeClr val="bg1"/>
                </a:solidFill>
              </a:rPr>
              <a:t>Regular hearing and chanting, Recitation of </a:t>
            </a:r>
            <a:r>
              <a:rPr lang="en-US" dirty="0" err="1" smtClean="0">
                <a:solidFill>
                  <a:schemeClr val="bg1"/>
                </a:solidFill>
              </a:rPr>
              <a:t>slokas</a:t>
            </a:r>
            <a:r>
              <a:rPr lang="en-US" dirty="0" smtClean="0">
                <a:solidFill>
                  <a:schemeClr val="bg1"/>
                </a:solidFill>
              </a:rPr>
              <a:t>, Chapter a Day </a:t>
            </a:r>
          </a:p>
          <a:p>
            <a:pPr lvl="1"/>
            <a:r>
              <a:rPr lang="en-US" dirty="0" smtClean="0">
                <a:solidFill>
                  <a:schemeClr val="bg1"/>
                </a:solidFill>
              </a:rPr>
              <a:t>Meditating on and discussing the </a:t>
            </a:r>
            <a:r>
              <a:rPr lang="en-US" dirty="0" err="1" smtClean="0">
                <a:solidFill>
                  <a:schemeClr val="bg1"/>
                </a:solidFill>
              </a:rPr>
              <a:t>slokas</a:t>
            </a:r>
            <a:r>
              <a:rPr lang="en-US" dirty="0" smtClean="0">
                <a:solidFill>
                  <a:schemeClr val="bg1"/>
                </a:solidFill>
              </a:rPr>
              <a:t> and discussing how to practically apply them</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1.15.28</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2800" dirty="0" smtClean="0">
                <a:solidFill>
                  <a:schemeClr val="bg1"/>
                </a:solidFill>
              </a:rPr>
              <a:t>sūta uvāca</a:t>
            </a:r>
          </a:p>
          <a:p>
            <a:pPr algn="ctr">
              <a:buNone/>
            </a:pPr>
            <a:r>
              <a:rPr lang="vi-VN" sz="2800" dirty="0" smtClean="0">
                <a:solidFill>
                  <a:schemeClr val="bg1"/>
                </a:solidFill>
              </a:rPr>
              <a:t>evaḿ cintayato jiṣṇoḥ</a:t>
            </a:r>
          </a:p>
          <a:p>
            <a:pPr algn="ctr">
              <a:buNone/>
            </a:pPr>
            <a:r>
              <a:rPr lang="vi-VN" sz="2800" dirty="0" smtClean="0">
                <a:solidFill>
                  <a:schemeClr val="bg1"/>
                </a:solidFill>
              </a:rPr>
              <a:t>kṛṣṇa-pāda-saroruham</a:t>
            </a:r>
          </a:p>
          <a:p>
            <a:pPr algn="ctr">
              <a:buNone/>
            </a:pPr>
            <a:r>
              <a:rPr lang="vi-VN" sz="2800" dirty="0" smtClean="0">
                <a:solidFill>
                  <a:schemeClr val="bg1"/>
                </a:solidFill>
              </a:rPr>
              <a:t>sauhārdenātigāḍhena</a:t>
            </a:r>
          </a:p>
          <a:p>
            <a:pPr algn="ctr">
              <a:buNone/>
            </a:pPr>
            <a:r>
              <a:rPr lang="vi-VN" sz="2800" dirty="0" smtClean="0">
                <a:solidFill>
                  <a:schemeClr val="bg1"/>
                </a:solidFill>
              </a:rPr>
              <a:t>śāntāsīd vimalā matiḥ</a:t>
            </a:r>
            <a:endParaRPr lang="en-US" sz="2800" dirty="0" smtClean="0">
              <a:solidFill>
                <a:schemeClr val="bg1"/>
              </a:solidFill>
            </a:endParaRPr>
          </a:p>
          <a:p>
            <a:pPr algn="ctr">
              <a:buNone/>
            </a:pPr>
            <a:r>
              <a:rPr lang="en-US" sz="2400" dirty="0" smtClean="0">
                <a:solidFill>
                  <a:schemeClr val="bg1"/>
                </a:solidFill>
              </a:rPr>
              <a:t>Sūta </a:t>
            </a:r>
            <a:r>
              <a:rPr lang="en-US" sz="2400" dirty="0" err="1" smtClean="0">
                <a:solidFill>
                  <a:schemeClr val="bg1"/>
                </a:solidFill>
              </a:rPr>
              <a:t>Gosvāmī</a:t>
            </a:r>
            <a:r>
              <a:rPr lang="en-US" sz="2400" dirty="0" smtClean="0">
                <a:solidFill>
                  <a:schemeClr val="bg1"/>
                </a:solidFill>
              </a:rPr>
              <a:t> said: Thus being deeply absorbed in thinking of the instructions of the Lord, which were imparted in the great intimacy of friendship, and in thinking of His lotus feet, Arjuna's mind became pacified and free from all material contamination.</a:t>
            </a:r>
            <a:endParaRPr lang="vi-VN" sz="2400" dirty="0" smtClean="0">
              <a:solidFill>
                <a:schemeClr val="bg1"/>
              </a:solidFill>
            </a:endParaRPr>
          </a:p>
          <a:p>
            <a:pPr>
              <a:buNone/>
            </a:pP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bg1"/>
              </a:solidFill>
            </a:endParaRPr>
          </a:p>
        </p:txBody>
      </p:sp>
      <p:sp>
        <p:nvSpPr>
          <p:cNvPr id="3" name="Content Placeholder 2"/>
          <p:cNvSpPr>
            <a:spLocks noGrp="1"/>
          </p:cNvSpPr>
          <p:nvPr>
            <p:ph idx="1"/>
          </p:nvPr>
        </p:nvSpPr>
        <p:spPr/>
        <p:txBody>
          <a:bodyPr/>
          <a:lstStyle/>
          <a:p>
            <a:r>
              <a:rPr lang="en-US" sz="2800" dirty="0" smtClean="0">
                <a:solidFill>
                  <a:schemeClr val="bg1"/>
                </a:solidFill>
              </a:rPr>
              <a:t>By deep absorption in the instructions of the Lord</a:t>
            </a:r>
          </a:p>
          <a:p>
            <a:pPr lvl="1"/>
            <a:r>
              <a:rPr lang="en-US" sz="2400" dirty="0" smtClean="0">
                <a:solidFill>
                  <a:schemeClr val="bg1"/>
                </a:solidFill>
              </a:rPr>
              <a:t>Pacification of the mind</a:t>
            </a:r>
          </a:p>
          <a:p>
            <a:pPr lvl="1"/>
            <a:r>
              <a:rPr lang="en-US" sz="2400" dirty="0" smtClean="0">
                <a:solidFill>
                  <a:schemeClr val="bg1"/>
                </a:solidFill>
              </a:rPr>
              <a:t>Freedom from material contamination</a:t>
            </a:r>
          </a:p>
          <a:p>
            <a:r>
              <a:rPr lang="en-US" sz="2800" dirty="0" smtClean="0">
                <a:solidFill>
                  <a:schemeClr val="bg1"/>
                </a:solidFill>
              </a:rPr>
              <a:t>Lord is like the Sun</a:t>
            </a:r>
          </a:p>
          <a:p>
            <a:pPr lvl="1"/>
            <a:r>
              <a:rPr lang="en-US" sz="2400" dirty="0" smtClean="0">
                <a:solidFill>
                  <a:schemeClr val="bg1"/>
                </a:solidFill>
              </a:rPr>
              <a:t>Drives away the darkness of ignorance</a:t>
            </a:r>
          </a:p>
          <a:p>
            <a:pPr lvl="2"/>
            <a:r>
              <a:rPr lang="en-US" sz="2000" dirty="0" smtClean="0">
                <a:solidFill>
                  <a:schemeClr val="bg1"/>
                </a:solidFill>
              </a:rPr>
              <a:t>And its miserable material effects</a:t>
            </a:r>
          </a:p>
          <a:p>
            <a:r>
              <a:rPr lang="en-US" sz="2800" dirty="0" smtClean="0">
                <a:solidFill>
                  <a:schemeClr val="bg1"/>
                </a:solidFill>
              </a:rPr>
              <a:t>Final Recommendation</a:t>
            </a:r>
          </a:p>
          <a:p>
            <a:pPr lvl="1"/>
            <a:r>
              <a:rPr lang="en-US" sz="2400" dirty="0" smtClean="0">
                <a:solidFill>
                  <a:schemeClr val="bg1"/>
                </a:solidFill>
              </a:rPr>
              <a:t>Constant chanting of the Holy Name </a:t>
            </a:r>
          </a:p>
          <a:p>
            <a:pPr lvl="2"/>
            <a:r>
              <a:rPr lang="en-US" sz="2000" dirty="0" smtClean="0">
                <a:solidFill>
                  <a:schemeClr val="bg1"/>
                </a:solidFill>
              </a:rPr>
              <a:t>For protection from all contamination of the material world</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1.15.29</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dirty="0" smtClean="0">
                <a:solidFill>
                  <a:schemeClr val="bg1"/>
                </a:solidFill>
              </a:rPr>
              <a:t>vāsudevāńghry-anudhyāna-</a:t>
            </a:r>
          </a:p>
          <a:p>
            <a:pPr algn="ctr">
              <a:buNone/>
            </a:pPr>
            <a:r>
              <a:rPr lang="vi-VN" dirty="0" smtClean="0">
                <a:solidFill>
                  <a:schemeClr val="bg1"/>
                </a:solidFill>
              </a:rPr>
              <a:t>paribṛḿhita-raḿhasā</a:t>
            </a:r>
          </a:p>
          <a:p>
            <a:pPr algn="ctr">
              <a:buNone/>
            </a:pPr>
            <a:r>
              <a:rPr lang="vi-VN" dirty="0" smtClean="0">
                <a:solidFill>
                  <a:schemeClr val="bg1"/>
                </a:solidFill>
              </a:rPr>
              <a:t>bhaktyā nirmathitāśeṣa-</a:t>
            </a:r>
          </a:p>
          <a:p>
            <a:pPr algn="ctr">
              <a:buNone/>
            </a:pPr>
            <a:r>
              <a:rPr lang="vi-VN" dirty="0" smtClean="0">
                <a:solidFill>
                  <a:schemeClr val="bg1"/>
                </a:solidFill>
              </a:rPr>
              <a:t>kaṣāya-dhiṣaṇo 'rjunaḥ</a:t>
            </a:r>
          </a:p>
          <a:p>
            <a:pPr algn="ctr">
              <a:buNone/>
            </a:pPr>
            <a:r>
              <a:rPr lang="en-US" dirty="0" smtClean="0">
                <a:solidFill>
                  <a:schemeClr val="bg1"/>
                </a:solidFill>
              </a:rPr>
              <a:t>Arjuna's constant remembrance of the lotus feet of Lord Śrī Kṛṣṇa rapidly increased his devotion, and as a result all the </a:t>
            </a:r>
            <a:r>
              <a:rPr lang="en-US" dirty="0" smtClean="0">
                <a:solidFill>
                  <a:srgbClr val="FF0000"/>
                </a:solidFill>
              </a:rPr>
              <a:t>trash</a:t>
            </a:r>
            <a:r>
              <a:rPr lang="en-US" dirty="0" smtClean="0">
                <a:solidFill>
                  <a:schemeClr val="bg1"/>
                </a:solidFill>
              </a:rPr>
              <a:t> in his thoughts subsided</a:t>
            </a:r>
            <a:r>
              <a:rPr lang="en-US" dirty="0" smtClean="0"/>
              <a: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 “Trash”</a:t>
            </a:r>
            <a:endParaRPr lang="en-US" dirty="0">
              <a:solidFill>
                <a:schemeClr val="bg1"/>
              </a:solidFill>
            </a:endParaRPr>
          </a:p>
        </p:txBody>
      </p:sp>
      <p:sp>
        <p:nvSpPr>
          <p:cNvPr id="3" name="Content Placeholder 2"/>
          <p:cNvSpPr>
            <a:spLocks noGrp="1"/>
          </p:cNvSpPr>
          <p:nvPr>
            <p:ph idx="1"/>
          </p:nvPr>
        </p:nvSpPr>
        <p:spPr>
          <a:xfrm>
            <a:off x="457200" y="1600201"/>
            <a:ext cx="7119257" cy="3402874"/>
          </a:xfrm>
        </p:spPr>
        <p:txBody>
          <a:bodyPr/>
          <a:lstStyle/>
          <a:p>
            <a:r>
              <a:rPr lang="en-US" sz="2400" dirty="0" smtClean="0">
                <a:solidFill>
                  <a:schemeClr val="bg1"/>
                </a:solidFill>
              </a:rPr>
              <a:t>What is the trash?</a:t>
            </a:r>
          </a:p>
          <a:p>
            <a:pPr lvl="1"/>
            <a:r>
              <a:rPr lang="en-US" sz="2000" dirty="0" smtClean="0">
                <a:solidFill>
                  <a:schemeClr val="bg1"/>
                </a:solidFill>
              </a:rPr>
              <a:t>Material Desires in the mind</a:t>
            </a:r>
          </a:p>
          <a:p>
            <a:r>
              <a:rPr lang="en-US" sz="2400" dirty="0" smtClean="0">
                <a:solidFill>
                  <a:schemeClr val="bg1"/>
                </a:solidFill>
              </a:rPr>
              <a:t>Result of the trash</a:t>
            </a:r>
          </a:p>
          <a:p>
            <a:pPr lvl="1"/>
            <a:r>
              <a:rPr lang="en-US" sz="2000" dirty="0" smtClean="0">
                <a:solidFill>
                  <a:schemeClr val="bg1"/>
                </a:solidFill>
              </a:rPr>
              <a:t>Entrapment birth after birth with pleasing/displeasing elements</a:t>
            </a:r>
          </a:p>
          <a:p>
            <a:pPr lvl="2"/>
            <a:r>
              <a:rPr lang="en-US" sz="1800" dirty="0" smtClean="0">
                <a:solidFill>
                  <a:schemeClr val="bg1"/>
                </a:solidFill>
              </a:rPr>
              <a:t>All false and temporary</a:t>
            </a:r>
          </a:p>
          <a:p>
            <a:r>
              <a:rPr lang="en-US" sz="2400" dirty="0" smtClean="0">
                <a:solidFill>
                  <a:schemeClr val="bg1"/>
                </a:solidFill>
              </a:rPr>
              <a:t>Why is the trash accumulating?</a:t>
            </a:r>
          </a:p>
          <a:p>
            <a:pPr lvl="1"/>
            <a:r>
              <a:rPr lang="en-US" sz="2000" dirty="0" smtClean="0">
                <a:solidFill>
                  <a:schemeClr val="bg1"/>
                </a:solidFill>
              </a:rPr>
              <a:t> Due to our reactions to material desires</a:t>
            </a:r>
          </a:p>
          <a:p>
            <a:r>
              <a:rPr lang="en-US" sz="2400" dirty="0" smtClean="0">
                <a:solidFill>
                  <a:schemeClr val="bg1"/>
                </a:solidFill>
              </a:rPr>
              <a:t>Cleaning the trash</a:t>
            </a:r>
          </a:p>
          <a:p>
            <a:pPr lvl="1"/>
            <a:r>
              <a:rPr lang="en-US" sz="1800" dirty="0" smtClean="0">
                <a:solidFill>
                  <a:schemeClr val="bg1"/>
                </a:solidFill>
              </a:rPr>
              <a:t>Getting in touch with the Lord through devotional service</a:t>
            </a:r>
          </a:p>
          <a:p>
            <a:pPr lvl="2"/>
            <a:r>
              <a:rPr lang="en-US" sz="1800" dirty="0" smtClean="0">
                <a:solidFill>
                  <a:schemeClr val="bg1"/>
                </a:solidFill>
              </a:rPr>
              <a:t>Exposes the naked forms of the material desires</a:t>
            </a:r>
          </a:p>
          <a:p>
            <a:pPr lvl="2"/>
            <a:r>
              <a:rPr lang="en-US" sz="1800" dirty="0" smtClean="0">
                <a:solidFill>
                  <a:schemeClr val="bg1"/>
                </a:solidFill>
              </a:rPr>
              <a:t>Mind/Intelligence is </a:t>
            </a:r>
            <a:r>
              <a:rPr lang="en-US" sz="1800" dirty="0" smtClean="0">
                <a:solidFill>
                  <a:srgbClr val="FF0000"/>
                </a:solidFill>
              </a:rPr>
              <a:t>pacified</a:t>
            </a:r>
          </a:p>
          <a:p>
            <a:pPr lvl="3"/>
            <a:r>
              <a:rPr lang="en-US" sz="1400" dirty="0" smtClean="0">
                <a:solidFill>
                  <a:schemeClr val="bg1"/>
                </a:solidFill>
              </a:rPr>
              <a:t>Manifests the true color of eternal association with the Lord</a:t>
            </a:r>
          </a:p>
          <a:p>
            <a:pPr lvl="1"/>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linds(horizontal)">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blinds(horizontal)">
                                      <p:cBhvr>
                                        <p:cTn id="45" dur="500"/>
                                        <p:tgtEl>
                                          <p:spTgt spid="3">
                                            <p:txEl>
                                              <p:pRg st="8" end="8"/>
                                            </p:txEl>
                                          </p:spTgt>
                                        </p:tgtEl>
                                      </p:cBhvr>
                                    </p:animEffect>
                                  </p:childTnLst>
                                </p:cTn>
                              </p:par>
                              <p:par>
                                <p:cTn id="46" presetID="3" presetClass="entr" presetSubtype="10" fill="hold" nodeType="with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blinds(horizontal)">
                                      <p:cBhvr>
                                        <p:cTn id="48" dur="500"/>
                                        <p:tgtEl>
                                          <p:spTgt spid="3">
                                            <p:txEl>
                                              <p:pRg st="9" end="9"/>
                                            </p:txEl>
                                          </p:spTgt>
                                        </p:tgtEl>
                                      </p:cBhvr>
                                    </p:animEffect>
                                  </p:childTnLst>
                                </p:cTn>
                              </p:par>
                              <p:par>
                                <p:cTn id="49" presetID="3" presetClass="entr" presetSubtype="10"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blinds(horizontal)">
                                      <p:cBhvr>
                                        <p:cTn id="51" dur="500"/>
                                        <p:tgtEl>
                                          <p:spTgt spid="3">
                                            <p:txEl>
                                              <p:pRg st="10" end="10"/>
                                            </p:txEl>
                                          </p:spTgt>
                                        </p:tgtEl>
                                      </p:cBhvr>
                                    </p:animEffect>
                                  </p:childTnLst>
                                </p:cTn>
                              </p:par>
                              <p:par>
                                <p:cTn id="52" presetID="3" presetClass="entr" presetSubtype="10" fill="hold" nodeType="with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blinds(horizontal)">
                                      <p:cBhvr>
                                        <p:cTn id="5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1.15.30</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2800" dirty="0" smtClean="0">
                <a:solidFill>
                  <a:schemeClr val="bg1"/>
                </a:solidFill>
              </a:rPr>
              <a:t>gītaḿ bhagavatā jñānaḿ</a:t>
            </a:r>
          </a:p>
          <a:p>
            <a:pPr algn="ctr">
              <a:buNone/>
            </a:pPr>
            <a:r>
              <a:rPr lang="vi-VN" sz="2800" dirty="0" smtClean="0">
                <a:solidFill>
                  <a:schemeClr val="bg1"/>
                </a:solidFill>
              </a:rPr>
              <a:t>yat tat sańgrāma-mūrdhani</a:t>
            </a:r>
          </a:p>
          <a:p>
            <a:pPr algn="ctr">
              <a:buNone/>
            </a:pPr>
            <a:r>
              <a:rPr lang="vi-VN" sz="2800" dirty="0" smtClean="0">
                <a:solidFill>
                  <a:schemeClr val="bg1"/>
                </a:solidFill>
              </a:rPr>
              <a:t>kāla-karma-tamo-ruddhaḿ</a:t>
            </a:r>
          </a:p>
          <a:p>
            <a:pPr algn="ctr">
              <a:buNone/>
            </a:pPr>
            <a:r>
              <a:rPr lang="vi-VN" sz="2800" dirty="0" smtClean="0">
                <a:solidFill>
                  <a:schemeClr val="bg1"/>
                </a:solidFill>
              </a:rPr>
              <a:t>punar adhyagamat prabhuḥ</a:t>
            </a:r>
            <a:endParaRPr lang="en-US" sz="2800" dirty="0" smtClean="0">
              <a:solidFill>
                <a:schemeClr val="bg1"/>
              </a:solidFill>
            </a:endParaRPr>
          </a:p>
          <a:p>
            <a:pPr algn="ctr">
              <a:buNone/>
            </a:pPr>
            <a:r>
              <a:rPr lang="en-US" sz="2800" dirty="0" smtClean="0">
                <a:solidFill>
                  <a:schemeClr val="bg1"/>
                </a:solidFill>
              </a:rPr>
              <a:t>Because of the Lord's pastimes and activities and because of His absence, it appeared that Arjuna forgot the instructions left by the Personality of Godhead. But factually this was not the case, and again he became lord of his senses.</a:t>
            </a:r>
            <a:endParaRPr lang="vi-VN" sz="2800" dirty="0" smtClean="0">
              <a:solidFill>
                <a:schemeClr val="bg1"/>
              </a:solidFill>
            </a:endParaRPr>
          </a:p>
          <a:p>
            <a:pPr algn="ctr">
              <a:buNone/>
            </a:pP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Arjuna was an eternal associate of the Lord</a:t>
            </a:r>
          </a:p>
          <a:p>
            <a:pPr lvl="1"/>
            <a:r>
              <a:rPr lang="en-US" dirty="0" smtClean="0">
                <a:solidFill>
                  <a:schemeClr val="bg1"/>
                </a:solidFill>
              </a:rPr>
              <a:t>His being cast into forgetfulness before speaking of </a:t>
            </a:r>
            <a:r>
              <a:rPr lang="en-US" dirty="0" err="1" smtClean="0">
                <a:solidFill>
                  <a:schemeClr val="bg1"/>
                </a:solidFill>
              </a:rPr>
              <a:t>Bhagavad</a:t>
            </a:r>
            <a:r>
              <a:rPr lang="en-US" dirty="0" smtClean="0">
                <a:solidFill>
                  <a:schemeClr val="bg1"/>
                </a:solidFill>
              </a:rPr>
              <a:t> </a:t>
            </a:r>
            <a:r>
              <a:rPr lang="en-US" dirty="0" err="1" smtClean="0">
                <a:solidFill>
                  <a:schemeClr val="bg1"/>
                </a:solidFill>
              </a:rPr>
              <a:t>Gita</a:t>
            </a:r>
            <a:r>
              <a:rPr lang="en-US" dirty="0" smtClean="0">
                <a:solidFill>
                  <a:schemeClr val="bg1"/>
                </a:solidFill>
              </a:rPr>
              <a:t> was purposeful</a:t>
            </a:r>
          </a:p>
          <a:p>
            <a:pPr lvl="2"/>
            <a:r>
              <a:rPr lang="en-US" dirty="0" smtClean="0">
                <a:solidFill>
                  <a:schemeClr val="bg1"/>
                </a:solidFill>
              </a:rPr>
              <a:t>Meant to aid our own return to Krishna’s shelter</a:t>
            </a:r>
          </a:p>
          <a:p>
            <a:r>
              <a:rPr lang="en-US" dirty="0" smtClean="0">
                <a:solidFill>
                  <a:schemeClr val="bg1"/>
                </a:solidFill>
              </a:rPr>
              <a:t>Arjuna always engaged to serve the “mission of the Lord”</a:t>
            </a:r>
          </a:p>
          <a:p>
            <a:pPr lvl="1"/>
            <a:r>
              <a:rPr lang="en-US" dirty="0" smtClean="0">
                <a:solidFill>
                  <a:schemeClr val="bg1"/>
                </a:solidFill>
              </a:rPr>
              <a:t>Fought the battle for that purpose </a:t>
            </a:r>
            <a:r>
              <a:rPr lang="en-US" i="1" dirty="0" smtClean="0">
                <a:solidFill>
                  <a:schemeClr val="bg1"/>
                </a:solidFill>
              </a:rPr>
              <a:t>only</a:t>
            </a:r>
          </a:p>
          <a:p>
            <a:r>
              <a:rPr lang="en-US" sz="2400" i="1" dirty="0" smtClean="0">
                <a:solidFill>
                  <a:schemeClr val="bg1"/>
                </a:solidFill>
              </a:rPr>
              <a:t>One should, therefore, adjust the activities of life in pace with the mission of the Lord, and by doing this one is sure to return back home, back to Godhead. This is the highest perfection of life.</a:t>
            </a:r>
            <a:endParaRPr lang="en-US" sz="2400"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Practical Application</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Adjust the activities of our life in pace with the mission of the Lord</a:t>
            </a:r>
          </a:p>
          <a:p>
            <a:pPr lvl="1"/>
            <a:r>
              <a:rPr lang="en-US" dirty="0" smtClean="0">
                <a:solidFill>
                  <a:schemeClr val="bg1"/>
                </a:solidFill>
              </a:rPr>
              <a:t>We are sure to back home, back to Godhead</a:t>
            </a:r>
          </a:p>
          <a:p>
            <a:pPr lvl="1"/>
            <a:r>
              <a:rPr lang="en-US" dirty="0" smtClean="0">
                <a:solidFill>
                  <a:schemeClr val="bg1"/>
                </a:solidFill>
              </a:rPr>
              <a:t>That is the Highest Perfection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1.15.31</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2800" dirty="0" smtClean="0">
                <a:solidFill>
                  <a:schemeClr val="bg1"/>
                </a:solidFill>
              </a:rPr>
              <a:t>viśoko brahma-sampattyā</a:t>
            </a:r>
          </a:p>
          <a:p>
            <a:pPr algn="ctr">
              <a:buNone/>
            </a:pPr>
            <a:r>
              <a:rPr lang="vi-VN" sz="2800" dirty="0" smtClean="0">
                <a:solidFill>
                  <a:schemeClr val="bg1"/>
                </a:solidFill>
              </a:rPr>
              <a:t>sañchinna-dvaita-saḿśayaḥ</a:t>
            </a:r>
          </a:p>
          <a:p>
            <a:pPr algn="ctr">
              <a:buNone/>
            </a:pPr>
            <a:r>
              <a:rPr lang="vi-VN" sz="2800" dirty="0" smtClean="0">
                <a:solidFill>
                  <a:schemeClr val="bg1"/>
                </a:solidFill>
              </a:rPr>
              <a:t>līna-prakṛti-nairguṇyād</a:t>
            </a:r>
          </a:p>
          <a:p>
            <a:pPr algn="ctr">
              <a:buNone/>
            </a:pPr>
            <a:r>
              <a:rPr lang="vi-VN" sz="2800" dirty="0" smtClean="0">
                <a:solidFill>
                  <a:schemeClr val="bg1"/>
                </a:solidFill>
              </a:rPr>
              <a:t>alińgatvād </a:t>
            </a:r>
            <a:r>
              <a:rPr lang="vi-VN" sz="2800" dirty="0" smtClean="0">
                <a:solidFill>
                  <a:schemeClr val="bg1"/>
                </a:solidFill>
              </a:rPr>
              <a:t>asambhavaḥ</a:t>
            </a:r>
            <a:endParaRPr lang="en-US" sz="2800" dirty="0" smtClean="0">
              <a:solidFill>
                <a:schemeClr val="bg1"/>
              </a:solidFill>
            </a:endParaRPr>
          </a:p>
          <a:p>
            <a:pPr algn="ctr">
              <a:buNone/>
            </a:pPr>
            <a:r>
              <a:rPr lang="en-US" sz="2800" dirty="0" smtClean="0">
                <a:solidFill>
                  <a:schemeClr val="bg1"/>
                </a:solidFill>
              </a:rPr>
              <a:t>Because of his possessing spiritual assets, the doubts of </a:t>
            </a:r>
            <a:r>
              <a:rPr lang="en-US" sz="2800" dirty="0" smtClean="0">
                <a:solidFill>
                  <a:srgbClr val="FF0000"/>
                </a:solidFill>
              </a:rPr>
              <a:t>duality</a:t>
            </a:r>
            <a:r>
              <a:rPr lang="en-US" sz="2800" dirty="0" smtClean="0">
                <a:solidFill>
                  <a:schemeClr val="bg1"/>
                </a:solidFill>
              </a:rPr>
              <a:t> were completely cut off. Thus he was freed from the </a:t>
            </a:r>
            <a:r>
              <a:rPr lang="en-US" sz="2800" dirty="0" smtClean="0">
                <a:solidFill>
                  <a:srgbClr val="FF0000"/>
                </a:solidFill>
              </a:rPr>
              <a:t>three modes of material nature </a:t>
            </a:r>
            <a:r>
              <a:rPr lang="en-US" sz="2800" dirty="0" smtClean="0">
                <a:solidFill>
                  <a:schemeClr val="bg1"/>
                </a:solidFill>
              </a:rPr>
              <a:t>and placed in transcendence. There was no longer any chance of his becoming entangled in birth and death, for he was freed from material form.</a:t>
            </a:r>
            <a:endParaRPr lang="vi-VN" sz="2800" dirty="0" smtClean="0">
              <a:solidFill>
                <a:schemeClr val="bg1"/>
              </a:solidFill>
            </a:endParaRPr>
          </a:p>
          <a:p>
            <a:pPr algn="ctr">
              <a:buNone/>
            </a:pP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Duality</a:t>
            </a:r>
            <a:endParaRPr lang="en-US" dirty="0">
              <a:solidFill>
                <a:schemeClr val="bg1"/>
              </a:solidFill>
            </a:endParaRPr>
          </a:p>
        </p:txBody>
      </p:sp>
      <p:sp>
        <p:nvSpPr>
          <p:cNvPr id="3" name="Content Placeholder 2"/>
          <p:cNvSpPr>
            <a:spLocks noGrp="1"/>
          </p:cNvSpPr>
          <p:nvPr>
            <p:ph idx="1"/>
          </p:nvPr>
        </p:nvSpPr>
        <p:spPr/>
        <p:txBody>
          <a:bodyPr/>
          <a:lstStyle/>
          <a:p>
            <a:pPr>
              <a:buNone/>
            </a:pPr>
            <a:r>
              <a:rPr lang="en-US" sz="2000" dirty="0" smtClean="0">
                <a:solidFill>
                  <a:schemeClr val="bg1"/>
                </a:solidFill>
              </a:rPr>
              <a:t>Doubts of duality begin from the misconception of the material body, which is accepted as the self by less intelligent persons. </a:t>
            </a:r>
            <a:r>
              <a:rPr lang="en-US" sz="2000" dirty="0" smtClean="0">
                <a:solidFill>
                  <a:srgbClr val="FF0000"/>
                </a:solidFill>
              </a:rPr>
              <a:t>The most foolish part of our ignorance is our identifying this material body with the self</a:t>
            </a:r>
            <a:r>
              <a:rPr lang="en-US" sz="2000" dirty="0" smtClean="0">
                <a:solidFill>
                  <a:schemeClr val="bg1"/>
                </a:solidFill>
              </a:rPr>
              <a:t>. Everything in relation with the body is ignorantly accepted as our own. Doubts due to misconceptions of "myself" and "mine" — in other words, "</a:t>
            </a:r>
            <a:r>
              <a:rPr lang="en-US" sz="2000" dirty="0" smtClean="0">
                <a:solidFill>
                  <a:srgbClr val="FF0000"/>
                </a:solidFill>
              </a:rPr>
              <a:t>my body," "my relatives," "my property," "my wife," "my children," "my wealth," "my country," "my community," and hundreds and thousands of similar illusory contemplations </a:t>
            </a:r>
            <a:r>
              <a:rPr lang="en-US" sz="2000" dirty="0" smtClean="0">
                <a:solidFill>
                  <a:schemeClr val="bg1"/>
                </a:solidFill>
              </a:rPr>
              <a:t>— cause bewilderment for the conditioned soul. By assimilating the instructions of the Bhagavad-Gita, one is sure to be released from such bewilderment because real knowledge is knowledge that the Supreme Personality of Godhead, Vāsudeva, Lord Kṛṣṇa, is everything, including one's self. Everything is a manifestation of His potency as part and parcel. The potency and the potent are </a:t>
            </a:r>
            <a:r>
              <a:rPr lang="en-US" sz="2000" dirty="0" err="1" smtClean="0">
                <a:solidFill>
                  <a:schemeClr val="bg1"/>
                </a:solidFill>
              </a:rPr>
              <a:t>nondifferent</a:t>
            </a:r>
            <a:r>
              <a:rPr lang="en-US" sz="2000" dirty="0" smtClean="0">
                <a:solidFill>
                  <a:schemeClr val="bg1"/>
                </a:solidFill>
              </a:rPr>
              <a:t>, so the conception of duality is at once mitigated by attainment of perfect knowledge</a:t>
            </a:r>
            <a:r>
              <a:rPr lang="en-US" sz="2000" dirty="0" smtClean="0"/>
              <a:t>.</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solidFill>
                  <a:schemeClr val="bg1"/>
                </a:solidFill>
              </a:rPr>
              <a:t>Offering obeisances</a:t>
            </a:r>
          </a:p>
        </p:txBody>
      </p:sp>
      <p:sp>
        <p:nvSpPr>
          <p:cNvPr id="5123" name="Content Placeholder 2"/>
          <p:cNvSpPr>
            <a:spLocks noGrp="1"/>
          </p:cNvSpPr>
          <p:nvPr>
            <p:ph idx="1"/>
          </p:nvPr>
        </p:nvSpPr>
        <p:spPr/>
        <p:txBody>
          <a:bodyPr/>
          <a:lstStyle/>
          <a:p>
            <a:pPr algn="ctr">
              <a:lnSpc>
                <a:spcPct val="80000"/>
              </a:lnSpc>
              <a:buFontTx/>
              <a:buNone/>
            </a:pPr>
            <a:r>
              <a:rPr lang="en-US" sz="2000" smtClean="0">
                <a:solidFill>
                  <a:schemeClr val="bg1"/>
                </a:solidFill>
              </a:rPr>
              <a:t>näräyaëaà namaskåtya</a:t>
            </a:r>
          </a:p>
          <a:p>
            <a:pPr algn="ctr">
              <a:lnSpc>
                <a:spcPct val="80000"/>
              </a:lnSpc>
              <a:buFontTx/>
              <a:buNone/>
            </a:pPr>
            <a:r>
              <a:rPr lang="en-US" sz="2000" smtClean="0">
                <a:solidFill>
                  <a:schemeClr val="bg1"/>
                </a:solidFill>
              </a:rPr>
              <a:t>naraà caiva narottamam</a:t>
            </a:r>
          </a:p>
          <a:p>
            <a:pPr algn="ctr">
              <a:lnSpc>
                <a:spcPct val="80000"/>
              </a:lnSpc>
              <a:buFontTx/>
              <a:buNone/>
            </a:pPr>
            <a:r>
              <a:rPr lang="en-US" sz="2000" smtClean="0">
                <a:solidFill>
                  <a:schemeClr val="bg1"/>
                </a:solidFill>
              </a:rPr>
              <a:t>devéà sarasvatéà vyäsaà</a:t>
            </a:r>
          </a:p>
          <a:p>
            <a:pPr algn="ctr">
              <a:lnSpc>
                <a:spcPct val="80000"/>
              </a:lnSpc>
              <a:buFontTx/>
              <a:buNone/>
            </a:pPr>
            <a:r>
              <a:rPr lang="en-US" sz="2000" smtClean="0">
                <a:solidFill>
                  <a:schemeClr val="bg1"/>
                </a:solidFill>
              </a:rPr>
              <a:t>tato jayam udérayet</a:t>
            </a:r>
          </a:p>
          <a:p>
            <a:pPr>
              <a:lnSpc>
                <a:spcPct val="80000"/>
              </a:lnSpc>
              <a:buFontTx/>
              <a:buNone/>
            </a:pPr>
            <a:endParaRPr lang="en-US" sz="2000" smtClean="0">
              <a:solidFill>
                <a:schemeClr val="bg1"/>
              </a:solidFill>
            </a:endParaRPr>
          </a:p>
          <a:p>
            <a:pPr>
              <a:lnSpc>
                <a:spcPct val="80000"/>
              </a:lnSpc>
              <a:buFontTx/>
              <a:buNone/>
            </a:pPr>
            <a:r>
              <a:rPr lang="en-US" sz="2000" smtClean="0">
                <a:solidFill>
                  <a:schemeClr val="bg1"/>
                </a:solidFill>
              </a:rPr>
              <a:t>“Before reciting this Çrémad-Bhägavatam, which is the very means of conquest, one should offer respectful obeisances unto the Personality of Godhead, Näräyaëa, unto Nara-näräyaëa Åñi, the supermost human being, unto mother Sarasvaté, the goddess of learning, and unto Çréla Vyäsadeva, the author.” SB 1.2.4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bg1"/>
                </a:solidFill>
              </a:rPr>
              <a:t>Visoka</a:t>
            </a:r>
            <a:r>
              <a:rPr lang="en-US" dirty="0" smtClean="0">
                <a:solidFill>
                  <a:schemeClr val="bg1"/>
                </a:solidFill>
              </a:rPr>
              <a:t> – Being freed from all grief and anxieties</a:t>
            </a:r>
            <a:endParaRPr lang="en-US" dirty="0">
              <a:solidFill>
                <a:schemeClr val="bg1"/>
              </a:solidFill>
            </a:endParaRPr>
          </a:p>
        </p:txBody>
      </p:sp>
      <p:sp>
        <p:nvSpPr>
          <p:cNvPr id="3" name="Content Placeholder 2"/>
          <p:cNvSpPr>
            <a:spLocks noGrp="1"/>
          </p:cNvSpPr>
          <p:nvPr>
            <p:ph idx="1"/>
          </p:nvPr>
        </p:nvSpPr>
        <p:spPr/>
        <p:txBody>
          <a:bodyPr/>
          <a:lstStyle/>
          <a:p>
            <a:pPr marL="342900" lvl="2" indent="-342900"/>
            <a:r>
              <a:rPr lang="en-US" dirty="0" err="1" smtClean="0">
                <a:solidFill>
                  <a:schemeClr val="bg1"/>
                </a:solidFill>
              </a:rPr>
              <a:t>Arjuna</a:t>
            </a:r>
            <a:r>
              <a:rPr lang="en-US" dirty="0" smtClean="0">
                <a:solidFill>
                  <a:schemeClr val="bg1"/>
                </a:solidFill>
              </a:rPr>
              <a:t> eradicated material conception of Lord Krishna</a:t>
            </a:r>
          </a:p>
          <a:p>
            <a:pPr marL="742950" lvl="2" indent="-342900"/>
            <a:r>
              <a:rPr lang="en-US" sz="2000" dirty="0" smtClean="0">
                <a:solidFill>
                  <a:schemeClr val="bg1"/>
                </a:solidFill>
              </a:rPr>
              <a:t>By Following Lord’s instructions</a:t>
            </a:r>
          </a:p>
          <a:p>
            <a:pPr lvl="1"/>
            <a:r>
              <a:rPr lang="en-US" sz="2400" dirty="0" err="1" smtClean="0">
                <a:solidFill>
                  <a:schemeClr val="bg1"/>
                </a:solidFill>
              </a:rPr>
              <a:t>Arjuna</a:t>
            </a:r>
            <a:r>
              <a:rPr lang="en-US" sz="2400" dirty="0" smtClean="0">
                <a:solidFill>
                  <a:schemeClr val="bg1"/>
                </a:solidFill>
              </a:rPr>
              <a:t> </a:t>
            </a:r>
            <a:r>
              <a:rPr lang="en-US" sz="2400" dirty="0" smtClean="0">
                <a:solidFill>
                  <a:schemeClr val="bg1"/>
                </a:solidFill>
              </a:rPr>
              <a:t>apparently felt </a:t>
            </a:r>
            <a:r>
              <a:rPr lang="en-US" sz="2400" dirty="0" smtClean="0">
                <a:solidFill>
                  <a:srgbClr val="FF0000"/>
                </a:solidFill>
              </a:rPr>
              <a:t>absence</a:t>
            </a:r>
            <a:r>
              <a:rPr lang="en-US" sz="2400" dirty="0" smtClean="0">
                <a:solidFill>
                  <a:schemeClr val="bg1"/>
                </a:solidFill>
              </a:rPr>
              <a:t> of the Lord but revived his original position</a:t>
            </a:r>
          </a:p>
          <a:p>
            <a:r>
              <a:rPr lang="en-US" sz="2400" dirty="0" smtClean="0">
                <a:solidFill>
                  <a:schemeClr val="bg1"/>
                </a:solidFill>
              </a:rPr>
              <a:t>Lord </a:t>
            </a:r>
            <a:r>
              <a:rPr lang="en-US" sz="2400" dirty="0" smtClean="0">
                <a:solidFill>
                  <a:schemeClr val="bg1"/>
                </a:solidFill>
              </a:rPr>
              <a:t>is </a:t>
            </a:r>
            <a:r>
              <a:rPr lang="en-US" sz="2400" dirty="0" smtClean="0">
                <a:solidFill>
                  <a:srgbClr val="FF0000"/>
                </a:solidFill>
              </a:rPr>
              <a:t>always</a:t>
            </a:r>
            <a:r>
              <a:rPr lang="en-US" sz="2400" dirty="0" smtClean="0">
                <a:solidFill>
                  <a:schemeClr val="bg1"/>
                </a:solidFill>
              </a:rPr>
              <a:t> transcendentally present in His non-dual energies</a:t>
            </a:r>
          </a:p>
          <a:p>
            <a:pPr lvl="2"/>
            <a:r>
              <a:rPr lang="en-US" sz="1800" dirty="0" smtClean="0">
                <a:solidFill>
                  <a:schemeClr val="bg1"/>
                </a:solidFill>
              </a:rPr>
              <a:t>Can feel His presence simply by hearing, chanting, remembering and worshipping Him</a:t>
            </a:r>
          </a:p>
          <a:p>
            <a:r>
              <a:rPr lang="en-US" sz="2400" dirty="0" smtClean="0">
                <a:solidFill>
                  <a:schemeClr val="bg1"/>
                </a:solidFill>
              </a:rPr>
              <a:t>Chant and engage in devotional service</a:t>
            </a:r>
          </a:p>
          <a:p>
            <a:pPr lvl="1"/>
            <a:r>
              <a:rPr lang="en-US" sz="2000" dirty="0" smtClean="0">
                <a:solidFill>
                  <a:schemeClr val="bg1"/>
                </a:solidFill>
              </a:rPr>
              <a:t>Become free from the reaction of the modes of material nature</a:t>
            </a:r>
          </a:p>
          <a:p>
            <a:pPr lvl="2"/>
            <a:r>
              <a:rPr lang="en-US" sz="1800" dirty="0" smtClean="0">
                <a:solidFill>
                  <a:schemeClr val="bg1"/>
                </a:solidFill>
              </a:rPr>
              <a:t>Possible by the required transcendental vision granted by engaging in devotional service</a:t>
            </a:r>
          </a:p>
          <a:p>
            <a:pPr lvl="1"/>
            <a:r>
              <a:rPr lang="en-US" dirty="0" smtClean="0">
                <a:solidFill>
                  <a:schemeClr val="bg1"/>
                </a:solidFill>
              </a:rPr>
              <a:t> </a:t>
            </a:r>
          </a:p>
          <a:p>
            <a:endParaRPr lang="en-US" dirty="0" smtClean="0">
              <a:solidFill>
                <a:schemeClr val="bg1"/>
              </a:solidFill>
            </a:endParaRPr>
          </a:p>
          <a:p>
            <a:pPr lvl="1"/>
            <a:endParaRPr lang="en-US" dirty="0" smtClean="0">
              <a:solidFill>
                <a:schemeClr val="bg1"/>
              </a:solidFill>
            </a:endParaRPr>
          </a:p>
          <a:p>
            <a:pPr lvl="1"/>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Practical Application</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Golden words by HG </a:t>
            </a:r>
            <a:r>
              <a:rPr lang="en-US" dirty="0" err="1" smtClean="0">
                <a:solidFill>
                  <a:schemeClr val="bg1"/>
                </a:solidFill>
              </a:rPr>
              <a:t>Harivilas</a:t>
            </a:r>
            <a:r>
              <a:rPr lang="en-US" dirty="0" smtClean="0">
                <a:solidFill>
                  <a:schemeClr val="bg1"/>
                </a:solidFill>
              </a:rPr>
              <a:t> Prabhu</a:t>
            </a:r>
          </a:p>
          <a:p>
            <a:pPr lvl="1"/>
            <a:r>
              <a:rPr lang="en-US" dirty="0" smtClean="0">
                <a:solidFill>
                  <a:schemeClr val="bg1"/>
                </a:solidFill>
              </a:rPr>
              <a:t>During Arguments </a:t>
            </a:r>
            <a:endParaRPr lang="en-US" dirty="0" smtClean="0">
              <a:solidFill>
                <a:schemeClr val="bg1"/>
              </a:solidFill>
            </a:endParaRPr>
          </a:p>
          <a:p>
            <a:pPr lvl="2"/>
            <a:r>
              <a:rPr lang="en-US" dirty="0" smtClean="0">
                <a:solidFill>
                  <a:schemeClr val="bg1"/>
                </a:solidFill>
              </a:rPr>
              <a:t>If I argue, I </a:t>
            </a:r>
            <a:r>
              <a:rPr lang="en-US" dirty="0" smtClean="0">
                <a:solidFill>
                  <a:schemeClr val="bg1"/>
                </a:solidFill>
              </a:rPr>
              <a:t>am jumping in the fire of the modes of material nature</a:t>
            </a:r>
          </a:p>
          <a:p>
            <a:pPr lvl="3"/>
            <a:r>
              <a:rPr lang="en-US" dirty="0" smtClean="0">
                <a:solidFill>
                  <a:schemeClr val="bg1"/>
                </a:solidFill>
              </a:rPr>
              <a:t>I suffer more</a:t>
            </a:r>
          </a:p>
          <a:p>
            <a:pPr lvl="2"/>
            <a:r>
              <a:rPr lang="en-US" dirty="0" smtClean="0">
                <a:solidFill>
                  <a:schemeClr val="bg1"/>
                </a:solidFill>
              </a:rPr>
              <a:t>Realize what is being hurt is my false ego, not me</a:t>
            </a:r>
          </a:p>
          <a:p>
            <a:pPr lvl="2"/>
            <a:r>
              <a:rPr lang="en-US" i="1" dirty="0" smtClean="0">
                <a:solidFill>
                  <a:srgbClr val="FF0000"/>
                </a:solidFill>
              </a:rPr>
              <a:t>S</a:t>
            </a:r>
            <a:r>
              <a:rPr lang="en-US" i="1" dirty="0" smtClean="0">
                <a:solidFill>
                  <a:srgbClr val="FF0000"/>
                </a:solidFill>
              </a:rPr>
              <a:t>ee</a:t>
            </a:r>
            <a:r>
              <a:rPr lang="en-US" dirty="0" smtClean="0">
                <a:solidFill>
                  <a:schemeClr val="bg1"/>
                </a:solidFill>
              </a:rPr>
              <a:t> </a:t>
            </a:r>
            <a:r>
              <a:rPr lang="en-US" dirty="0" smtClean="0">
                <a:solidFill>
                  <a:schemeClr val="bg1"/>
                </a:solidFill>
              </a:rPr>
              <a:t>it is an </a:t>
            </a:r>
            <a:r>
              <a:rPr lang="en-US" dirty="0" smtClean="0">
                <a:solidFill>
                  <a:srgbClr val="FF0000"/>
                </a:solidFill>
              </a:rPr>
              <a:t>education</a:t>
            </a:r>
            <a:r>
              <a:rPr lang="en-US" dirty="0" smtClean="0">
                <a:solidFill>
                  <a:schemeClr val="bg1"/>
                </a:solidFill>
              </a:rPr>
              <a:t>, as a test, and the other party as a </a:t>
            </a:r>
            <a:r>
              <a:rPr lang="en-US" dirty="0" smtClean="0">
                <a:solidFill>
                  <a:srgbClr val="FF0000"/>
                </a:solidFill>
              </a:rPr>
              <a:t>Guru</a:t>
            </a:r>
          </a:p>
          <a:p>
            <a:pPr lvl="3"/>
            <a:r>
              <a:rPr lang="en-US" dirty="0" smtClean="0">
                <a:solidFill>
                  <a:schemeClr val="bg1"/>
                </a:solidFill>
              </a:rPr>
              <a:t>Thus you can rise above the modes, and remain unaffected, </a:t>
            </a:r>
            <a:endParaRPr lang="en-US" dirty="0" smtClean="0">
              <a:solidFill>
                <a:schemeClr val="bg1"/>
              </a:solidFill>
            </a:endParaRPr>
          </a:p>
          <a:p>
            <a:pPr lvl="2"/>
            <a:r>
              <a:rPr lang="en-US" dirty="0" smtClean="0">
                <a:solidFill>
                  <a:schemeClr val="bg1"/>
                </a:solidFill>
              </a:rPr>
              <a:t>Remember the instructions of </a:t>
            </a:r>
            <a:r>
              <a:rPr lang="en-US" dirty="0" err="1" smtClean="0">
                <a:solidFill>
                  <a:schemeClr val="bg1"/>
                </a:solidFill>
              </a:rPr>
              <a:t>Bhagavad</a:t>
            </a:r>
            <a:r>
              <a:rPr lang="en-US" dirty="0" smtClean="0">
                <a:solidFill>
                  <a:schemeClr val="bg1"/>
                </a:solidFill>
              </a:rPr>
              <a:t> </a:t>
            </a:r>
            <a:r>
              <a:rPr lang="en-US" dirty="0" err="1" smtClean="0">
                <a:solidFill>
                  <a:schemeClr val="bg1"/>
                </a:solidFill>
              </a:rPr>
              <a:t>Gita</a:t>
            </a:r>
            <a:r>
              <a:rPr lang="en-US" dirty="0" smtClean="0">
                <a:solidFill>
                  <a:schemeClr val="bg1"/>
                </a:solidFill>
              </a:rPr>
              <a:t> </a:t>
            </a:r>
            <a:r>
              <a:rPr lang="en-US" dirty="0" smtClean="0">
                <a:solidFill>
                  <a:schemeClr val="bg1"/>
                </a:solidFill>
              </a:rPr>
              <a:t>always</a:t>
            </a:r>
          </a:p>
          <a:p>
            <a:pPr lvl="2"/>
            <a:r>
              <a:rPr lang="en-US" dirty="0" smtClean="0">
                <a:solidFill>
                  <a:schemeClr val="bg1"/>
                </a:solidFill>
              </a:rPr>
              <a:t>This is what Krishna Consciousness is all about.. Isn’t it?</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Golden words by </a:t>
            </a:r>
            <a:r>
              <a:rPr lang="en-US" dirty="0" err="1" smtClean="0">
                <a:solidFill>
                  <a:schemeClr val="bg1"/>
                </a:solidFill>
              </a:rPr>
              <a:t>Srila</a:t>
            </a:r>
            <a:r>
              <a:rPr lang="en-US" dirty="0" smtClean="0">
                <a:solidFill>
                  <a:schemeClr val="bg1"/>
                </a:solidFill>
              </a:rPr>
              <a:t> </a:t>
            </a:r>
            <a:r>
              <a:rPr lang="en-US" dirty="0" err="1" smtClean="0">
                <a:solidFill>
                  <a:schemeClr val="bg1"/>
                </a:solidFill>
              </a:rPr>
              <a:t>Prabhupada</a:t>
            </a:r>
            <a:endParaRPr lang="en-US" dirty="0">
              <a:solidFill>
                <a:schemeClr val="bg1"/>
              </a:solidFill>
            </a:endParaRPr>
          </a:p>
        </p:txBody>
      </p:sp>
      <p:sp>
        <p:nvSpPr>
          <p:cNvPr id="3" name="Content Placeholder 2"/>
          <p:cNvSpPr>
            <a:spLocks noGrp="1"/>
          </p:cNvSpPr>
          <p:nvPr>
            <p:ph idx="1"/>
          </p:nvPr>
        </p:nvSpPr>
        <p:spPr/>
        <p:txBody>
          <a:bodyPr/>
          <a:lstStyle/>
          <a:p>
            <a:r>
              <a:rPr lang="en-US" sz="2400" dirty="0" smtClean="0">
                <a:solidFill>
                  <a:schemeClr val="bg1"/>
                </a:solidFill>
              </a:rPr>
              <a:t>Anxiety – Symptom of material life</a:t>
            </a:r>
          </a:p>
          <a:p>
            <a:pPr lvl="1"/>
            <a:r>
              <a:rPr lang="en-US" sz="2000" dirty="0" smtClean="0">
                <a:solidFill>
                  <a:schemeClr val="bg1"/>
                </a:solidFill>
              </a:rPr>
              <a:t>In every circumstance, whether you have something or not</a:t>
            </a:r>
          </a:p>
          <a:p>
            <a:r>
              <a:rPr lang="en-US" sz="2400" dirty="0" smtClean="0">
                <a:solidFill>
                  <a:schemeClr val="bg1"/>
                </a:solidFill>
              </a:rPr>
              <a:t>Cause – Because I have accepted a </a:t>
            </a:r>
            <a:r>
              <a:rPr lang="en-US" sz="2400" dirty="0" smtClean="0">
                <a:solidFill>
                  <a:srgbClr val="FF0000"/>
                </a:solidFill>
              </a:rPr>
              <a:t>temporary</a:t>
            </a:r>
            <a:r>
              <a:rPr lang="en-US" sz="2400" dirty="0" smtClean="0">
                <a:solidFill>
                  <a:schemeClr val="bg1"/>
                </a:solidFill>
              </a:rPr>
              <a:t> body</a:t>
            </a:r>
          </a:p>
          <a:p>
            <a:r>
              <a:rPr lang="en-US" sz="2400" dirty="0" smtClean="0">
                <a:solidFill>
                  <a:schemeClr val="bg1"/>
                </a:solidFill>
              </a:rPr>
              <a:t>Real education</a:t>
            </a:r>
          </a:p>
          <a:p>
            <a:pPr lvl="1"/>
            <a:r>
              <a:rPr lang="en-US" sz="2000" dirty="0" smtClean="0">
                <a:solidFill>
                  <a:schemeClr val="bg1"/>
                </a:solidFill>
              </a:rPr>
              <a:t>What makes one anxiety less</a:t>
            </a:r>
          </a:p>
          <a:p>
            <a:r>
              <a:rPr lang="en-US" sz="2400" dirty="0" smtClean="0">
                <a:solidFill>
                  <a:schemeClr val="bg1"/>
                </a:solidFill>
              </a:rPr>
              <a:t>Arjuna’s method</a:t>
            </a:r>
          </a:p>
          <a:p>
            <a:pPr lvl="1"/>
            <a:r>
              <a:rPr lang="en-US" sz="2000" dirty="0" smtClean="0">
                <a:solidFill>
                  <a:schemeClr val="bg1"/>
                </a:solidFill>
              </a:rPr>
              <a:t>Meditate on Lord Krishna constantly</a:t>
            </a:r>
          </a:p>
          <a:p>
            <a:pPr lvl="2"/>
            <a:r>
              <a:rPr lang="en-US" sz="1600" dirty="0" smtClean="0">
                <a:solidFill>
                  <a:schemeClr val="bg1"/>
                </a:solidFill>
              </a:rPr>
              <a:t>Then you no longer get a temporary body</a:t>
            </a:r>
          </a:p>
          <a:p>
            <a:r>
              <a:rPr lang="en-US" sz="2400" dirty="0" smtClean="0">
                <a:solidFill>
                  <a:schemeClr val="bg1"/>
                </a:solidFill>
              </a:rPr>
              <a:t>Krishna Consciousness Movement</a:t>
            </a:r>
          </a:p>
          <a:p>
            <a:pPr lvl="1"/>
            <a:r>
              <a:rPr lang="en-US" sz="2000" dirty="0" smtClean="0">
                <a:solidFill>
                  <a:schemeClr val="bg1"/>
                </a:solidFill>
              </a:rPr>
              <a:t>Just to teach one how to think of Krishna always</a:t>
            </a:r>
          </a:p>
          <a:p>
            <a:pPr lvl="1"/>
            <a:r>
              <a:rPr lang="en-US" sz="2000" dirty="0" smtClean="0">
                <a:solidFill>
                  <a:schemeClr val="bg1"/>
                </a:solidFill>
              </a:rPr>
              <a:t>Think </a:t>
            </a:r>
            <a:r>
              <a:rPr lang="en-US" sz="2000" dirty="0" err="1" smtClean="0">
                <a:solidFill>
                  <a:schemeClr val="bg1"/>
                </a:solidFill>
              </a:rPr>
              <a:t>Think</a:t>
            </a:r>
            <a:r>
              <a:rPr lang="en-US" sz="2000" dirty="0" smtClean="0">
                <a:solidFill>
                  <a:schemeClr val="bg1"/>
                </a:solidFill>
              </a:rPr>
              <a:t> </a:t>
            </a:r>
            <a:r>
              <a:rPr lang="en-US" sz="2000" dirty="0" err="1" smtClean="0">
                <a:solidFill>
                  <a:schemeClr val="bg1"/>
                </a:solidFill>
              </a:rPr>
              <a:t>Think</a:t>
            </a:r>
            <a:r>
              <a:rPr lang="en-US" sz="2000" dirty="0" smtClean="0">
                <a:solidFill>
                  <a:schemeClr val="bg1"/>
                </a:solidFill>
              </a:rPr>
              <a:t>….</a:t>
            </a:r>
            <a:r>
              <a:rPr lang="en-US" sz="2000" dirty="0" smtClean="0">
                <a:solidFill>
                  <a:schemeClr val="bg1"/>
                </a:solidFill>
                <a:sym typeface="Wingdings" pitchFamily="2" charset="2"/>
              </a:rPr>
              <a:t></a:t>
            </a:r>
            <a:r>
              <a:rPr lang="en-US" sz="2000" dirty="0" smtClean="0">
                <a:solidFill>
                  <a:schemeClr val="bg1"/>
                </a:solidFill>
              </a:rPr>
              <a:t> Attach</a:t>
            </a:r>
          </a:p>
          <a:p>
            <a:pPr lvl="1"/>
            <a:r>
              <a:rPr lang="en-US" sz="2000" dirty="0" smtClean="0">
                <a:solidFill>
                  <a:schemeClr val="bg1"/>
                </a:solidFill>
              </a:rPr>
              <a:t>In the association of devotee, not alone</a:t>
            </a:r>
          </a:p>
          <a:p>
            <a:pPr lvl="2"/>
            <a:r>
              <a:rPr lang="en-US" sz="1600" dirty="0" smtClean="0">
                <a:solidFill>
                  <a:schemeClr val="bg1"/>
                </a:solidFill>
              </a:rPr>
              <a:t>Under the </a:t>
            </a:r>
            <a:r>
              <a:rPr lang="en-US" sz="1600" dirty="0" smtClean="0">
                <a:solidFill>
                  <a:schemeClr val="bg1"/>
                </a:solidFill>
              </a:rPr>
              <a:t>guidance </a:t>
            </a:r>
            <a:r>
              <a:rPr lang="en-US" sz="1600" dirty="0" smtClean="0">
                <a:solidFill>
                  <a:schemeClr val="bg1"/>
                </a:solidFill>
              </a:rPr>
              <a:t>of Guru</a:t>
            </a:r>
            <a:endParaRPr lang="en-US" sz="1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linds(horizontal)">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59422" y="2550228"/>
            <a:ext cx="8397875" cy="708025"/>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accent1">
                    <a:lumMod val="20000"/>
                    <a:lumOff val="80000"/>
                  </a:schemeClr>
                </a:solidFill>
                <a:effectLst/>
                <a:uLnTx/>
                <a:uFillTx/>
                <a:latin typeface="+mj-lt"/>
                <a:ea typeface="+mj-ea"/>
                <a:cs typeface="+mj-cs"/>
              </a:rPr>
              <a:t>SB 1.15.32 - 35</a:t>
            </a:r>
            <a:endParaRPr kumimoji="0" lang="en-US" sz="4400" b="1" i="0" u="none" strike="noStrike" kern="1200" cap="none" spc="0" normalizeH="0" baseline="0" noProof="0" dirty="0">
              <a:ln>
                <a:noFill/>
              </a:ln>
              <a:solidFill>
                <a:schemeClr val="accent1">
                  <a:lumMod val="20000"/>
                  <a:lumOff val="80000"/>
                </a:schemeClr>
              </a:solidFill>
              <a:effectLst/>
              <a:uLnTx/>
              <a:uFillTx/>
              <a:latin typeface="+mj-lt"/>
              <a:ea typeface="+mj-ea"/>
              <a:cs typeface="+mj-cs"/>
            </a:endParaRPr>
          </a:p>
        </p:txBody>
      </p:sp>
      <p:sp>
        <p:nvSpPr>
          <p:cNvPr id="7" name="Subtitle 2"/>
          <p:cNvSpPr txBox="1">
            <a:spLocks/>
          </p:cNvSpPr>
          <p:nvPr/>
        </p:nvSpPr>
        <p:spPr bwMode="auto">
          <a:xfrm>
            <a:off x="2496049" y="3037043"/>
            <a:ext cx="6400800" cy="5202238"/>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2">
                    <a:lumMod val="40000"/>
                    <a:lumOff val="60000"/>
                  </a:schemeClr>
                </a:solidFill>
                <a:effectLst/>
                <a:uLnTx/>
                <a:uFillTx/>
                <a:latin typeface="+mn-lt"/>
                <a:ea typeface="+mn-ea"/>
                <a:cs typeface="+mn-cs"/>
              </a:rPr>
              <a:t>The </a:t>
            </a:r>
            <a:r>
              <a:rPr kumimoji="0" lang="en-US" sz="3200" b="0" i="0" u="none" strike="noStrike" kern="1200" cap="none" spc="0" normalizeH="0" baseline="0" noProof="0" dirty="0" err="1" smtClean="0">
                <a:ln>
                  <a:noFill/>
                </a:ln>
                <a:solidFill>
                  <a:schemeClr val="tx2">
                    <a:lumMod val="40000"/>
                    <a:lumOff val="60000"/>
                  </a:schemeClr>
                </a:solidFill>
                <a:effectLst/>
                <a:uLnTx/>
                <a:uFillTx/>
                <a:latin typeface="+mn-lt"/>
                <a:ea typeface="+mn-ea"/>
                <a:cs typeface="+mn-cs"/>
              </a:rPr>
              <a:t>Pandavas</a:t>
            </a:r>
            <a:r>
              <a:rPr kumimoji="0" lang="en-US" sz="3200" b="0" i="0" u="none" strike="noStrike" kern="1200" cap="none" spc="0" normalizeH="0" baseline="0" noProof="0" dirty="0" smtClean="0">
                <a:ln>
                  <a:noFill/>
                </a:ln>
                <a:solidFill>
                  <a:schemeClr val="tx2">
                    <a:lumMod val="40000"/>
                    <a:lumOff val="60000"/>
                  </a:schemeClr>
                </a:solidFill>
                <a:effectLst/>
                <a:uLnTx/>
                <a:uFillTx/>
                <a:latin typeface="+mn-lt"/>
                <a:ea typeface="+mn-ea"/>
                <a:cs typeface="+mn-cs"/>
              </a:rPr>
              <a:t> Retire</a:t>
            </a:r>
            <a:endParaRPr kumimoji="0" lang="en-US" sz="3200" b="0" i="0" u="none" strike="noStrike" kern="1200" cap="none" spc="0" normalizeH="0" baseline="0" noProof="0" dirty="0">
              <a:ln>
                <a:noFill/>
              </a:ln>
              <a:solidFill>
                <a:schemeClr val="tx2">
                  <a:lumMod val="40000"/>
                  <a:lumOff val="60000"/>
                </a:schemeClr>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1.15.32</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2800" dirty="0" smtClean="0">
                <a:solidFill>
                  <a:schemeClr val="bg1"/>
                </a:solidFill>
              </a:rPr>
              <a:t>niśamya bhagavan-mārgaḿ</a:t>
            </a:r>
          </a:p>
          <a:p>
            <a:pPr algn="ctr">
              <a:buNone/>
            </a:pPr>
            <a:r>
              <a:rPr lang="vi-VN" sz="2800" dirty="0" smtClean="0">
                <a:solidFill>
                  <a:schemeClr val="bg1"/>
                </a:solidFill>
              </a:rPr>
              <a:t>saḿsthāḿ yadu-kulasya ca</a:t>
            </a:r>
          </a:p>
          <a:p>
            <a:pPr algn="ctr">
              <a:buNone/>
            </a:pPr>
            <a:r>
              <a:rPr lang="vi-VN" sz="2800" dirty="0" smtClean="0">
                <a:solidFill>
                  <a:schemeClr val="bg1"/>
                </a:solidFill>
              </a:rPr>
              <a:t>svaḥ-pathāya matiḿ cakre</a:t>
            </a:r>
          </a:p>
          <a:p>
            <a:pPr algn="ctr">
              <a:buNone/>
            </a:pPr>
            <a:r>
              <a:rPr lang="vi-VN" sz="2800" dirty="0" smtClean="0">
                <a:solidFill>
                  <a:schemeClr val="bg1"/>
                </a:solidFill>
              </a:rPr>
              <a:t>nibhṛtātmā </a:t>
            </a:r>
            <a:r>
              <a:rPr lang="vi-VN" sz="2800" dirty="0" smtClean="0">
                <a:solidFill>
                  <a:schemeClr val="bg1"/>
                </a:solidFill>
              </a:rPr>
              <a:t>yudhiṣṭhiraḥ</a:t>
            </a:r>
          </a:p>
          <a:p>
            <a:pPr>
              <a:buNone/>
            </a:pPr>
            <a:r>
              <a:rPr lang="en-US" sz="2800" dirty="0" smtClean="0">
                <a:solidFill>
                  <a:schemeClr val="bg1"/>
                </a:solidFill>
              </a:rPr>
              <a:t>Upon hearing of Lord Kṛṣṇa's returning to His abode, and upon understanding the end of the Yadu dynasty's earthly manifestation, Mahārāja Yudhiṣṭhira decided to go back home, back to Godhead</a:t>
            </a:r>
            <a:r>
              <a:rPr lang="en-US" sz="2800" dirty="0" smtClean="0"/>
              <a:t>.</a:t>
            </a:r>
          </a:p>
          <a:p>
            <a:r>
              <a:rPr lang="en-US" sz="2800" dirty="0" smtClean="0"/>
              <a:t/>
            </a:r>
            <a:br>
              <a:rPr lang="en-US" sz="2800" dirty="0" smtClean="0"/>
            </a:b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Following authority</a:t>
            </a:r>
          </a:p>
          <a:p>
            <a:pPr lvl="1"/>
            <a:r>
              <a:rPr lang="en-US" dirty="0" err="1" smtClean="0">
                <a:solidFill>
                  <a:schemeClr val="bg1"/>
                </a:solidFill>
              </a:rPr>
              <a:t>Narada</a:t>
            </a:r>
            <a:r>
              <a:rPr lang="en-US" dirty="0" smtClean="0">
                <a:solidFill>
                  <a:schemeClr val="bg1"/>
                </a:solidFill>
              </a:rPr>
              <a:t> Muni’s instruction</a:t>
            </a:r>
          </a:p>
          <a:p>
            <a:r>
              <a:rPr lang="en-US" dirty="0" smtClean="0">
                <a:solidFill>
                  <a:schemeClr val="bg1"/>
                </a:solidFill>
              </a:rPr>
              <a:t>Lord’s appearance and disappearance like the rising and setting of the Sun</a:t>
            </a:r>
          </a:p>
          <a:p>
            <a:r>
              <a:rPr lang="en-US" dirty="0" smtClean="0">
                <a:solidFill>
                  <a:schemeClr val="bg1"/>
                </a:solidFill>
              </a:rPr>
              <a:t>Similarly, the Lord’s eternal associates appearance and disappearance is transcendental</a:t>
            </a:r>
          </a:p>
          <a:p>
            <a:r>
              <a:rPr lang="en-US" dirty="0" smtClean="0">
                <a:solidFill>
                  <a:schemeClr val="bg1"/>
                </a:solidFill>
              </a:rPr>
              <a:t>One who factually knows this is liberated from the cycle of birth and death </a:t>
            </a:r>
          </a:p>
          <a:p>
            <a:pPr lvl="1"/>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1.15.33</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2800" dirty="0" smtClean="0">
                <a:solidFill>
                  <a:schemeClr val="bg1"/>
                </a:solidFill>
              </a:rPr>
              <a:t>pṛthāpy anuśrutya dhanañjayoditaḿ</a:t>
            </a:r>
          </a:p>
          <a:p>
            <a:pPr algn="ctr">
              <a:buNone/>
            </a:pPr>
            <a:r>
              <a:rPr lang="vi-VN" sz="2800" dirty="0" smtClean="0">
                <a:solidFill>
                  <a:schemeClr val="bg1"/>
                </a:solidFill>
              </a:rPr>
              <a:t>nāśaḿ yadūnāḿ bhagavad-gatiḿ ca tām</a:t>
            </a:r>
          </a:p>
          <a:p>
            <a:pPr algn="ctr">
              <a:buNone/>
            </a:pPr>
            <a:r>
              <a:rPr lang="vi-VN" sz="2800" dirty="0" smtClean="0">
                <a:solidFill>
                  <a:schemeClr val="bg1"/>
                </a:solidFill>
              </a:rPr>
              <a:t>ekānta-bhaktyā bhagavaty adhokṣaje</a:t>
            </a:r>
          </a:p>
          <a:p>
            <a:pPr algn="ctr">
              <a:buNone/>
            </a:pPr>
            <a:r>
              <a:rPr lang="vi-VN" sz="2800" dirty="0" smtClean="0">
                <a:solidFill>
                  <a:schemeClr val="bg1"/>
                </a:solidFill>
              </a:rPr>
              <a:t>niveśitātmopararāma </a:t>
            </a:r>
            <a:r>
              <a:rPr lang="vi-VN" sz="2800" dirty="0" smtClean="0">
                <a:solidFill>
                  <a:schemeClr val="bg1"/>
                </a:solidFill>
              </a:rPr>
              <a:t>saḿsṛteḥ</a:t>
            </a:r>
            <a:endParaRPr lang="en-US" sz="2800" dirty="0" smtClean="0">
              <a:solidFill>
                <a:schemeClr val="bg1"/>
              </a:solidFill>
            </a:endParaRPr>
          </a:p>
          <a:p>
            <a:pPr algn="ctr">
              <a:buNone/>
            </a:pPr>
            <a:r>
              <a:rPr lang="en-US" sz="2800" dirty="0" smtClean="0">
                <a:solidFill>
                  <a:schemeClr val="bg1"/>
                </a:solidFill>
              </a:rPr>
              <a:t>Kuntī, after overhearing </a:t>
            </a:r>
            <a:r>
              <a:rPr lang="en-US" sz="2800" dirty="0" err="1" smtClean="0">
                <a:solidFill>
                  <a:schemeClr val="bg1"/>
                </a:solidFill>
              </a:rPr>
              <a:t>Arjuna's</a:t>
            </a:r>
            <a:r>
              <a:rPr lang="en-US" sz="2800" dirty="0" smtClean="0">
                <a:solidFill>
                  <a:schemeClr val="bg1"/>
                </a:solidFill>
              </a:rPr>
              <a:t> telling of the end of the Yadu dynasty and disappearance of Lord </a:t>
            </a:r>
            <a:r>
              <a:rPr lang="en-US" sz="2800" dirty="0" err="1" smtClean="0">
                <a:solidFill>
                  <a:schemeClr val="bg1"/>
                </a:solidFill>
              </a:rPr>
              <a:t>Kṛṣṇa</a:t>
            </a:r>
            <a:r>
              <a:rPr lang="en-US" sz="2800" dirty="0" smtClean="0">
                <a:solidFill>
                  <a:schemeClr val="bg1"/>
                </a:solidFill>
              </a:rPr>
              <a:t>, engaged in the devotional service of the transcendental Personality of Godhead with full attention and thus gained release from the course of material existence.</a:t>
            </a:r>
            <a:endParaRPr lang="vi-VN" sz="2800" dirty="0" smtClean="0">
              <a:solidFill>
                <a:schemeClr val="bg1"/>
              </a:solidFill>
            </a:endParaRPr>
          </a:p>
          <a:p>
            <a:pPr algn="ctr">
              <a:buNone/>
            </a:pP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Goal of life</a:t>
            </a:r>
          </a:p>
          <a:p>
            <a:pPr lvl="1"/>
            <a:r>
              <a:rPr lang="en-US" dirty="0" smtClean="0">
                <a:solidFill>
                  <a:schemeClr val="bg1"/>
                </a:solidFill>
              </a:rPr>
              <a:t>Go back to the eternal abode of the Lord</a:t>
            </a:r>
          </a:p>
          <a:p>
            <a:r>
              <a:rPr lang="en-US" dirty="0" smtClean="0">
                <a:solidFill>
                  <a:schemeClr val="bg1"/>
                </a:solidFill>
              </a:rPr>
              <a:t>The eternal abode</a:t>
            </a:r>
          </a:p>
          <a:p>
            <a:pPr lvl="1"/>
            <a:r>
              <a:rPr lang="en-US" dirty="0" smtClean="0">
                <a:solidFill>
                  <a:schemeClr val="bg1"/>
                </a:solidFill>
              </a:rPr>
              <a:t>Not a myth</a:t>
            </a:r>
          </a:p>
          <a:p>
            <a:pPr lvl="1"/>
            <a:r>
              <a:rPr lang="en-US" dirty="0" smtClean="0">
                <a:solidFill>
                  <a:schemeClr val="bg1"/>
                </a:solidFill>
              </a:rPr>
              <a:t>But cannot be achieved by material means like a sputnik or a space capsule</a:t>
            </a:r>
          </a:p>
          <a:p>
            <a:r>
              <a:rPr lang="en-US" dirty="0" smtClean="0">
                <a:solidFill>
                  <a:schemeClr val="bg1"/>
                </a:solidFill>
              </a:rPr>
              <a:t>The only passport</a:t>
            </a:r>
          </a:p>
          <a:p>
            <a:pPr lvl="1"/>
            <a:r>
              <a:rPr lang="en-US" dirty="0" smtClean="0">
                <a:solidFill>
                  <a:schemeClr val="bg1"/>
                </a:solidFill>
              </a:rPr>
              <a:t>Transcendental devotional service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1.15.34</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2800" dirty="0" smtClean="0">
                <a:solidFill>
                  <a:schemeClr val="bg1"/>
                </a:solidFill>
              </a:rPr>
              <a:t>yayāharad bhuvo bhāraḿ</a:t>
            </a:r>
          </a:p>
          <a:p>
            <a:pPr algn="ctr">
              <a:buNone/>
            </a:pPr>
            <a:r>
              <a:rPr lang="vi-VN" sz="2800" dirty="0" smtClean="0">
                <a:solidFill>
                  <a:schemeClr val="bg1"/>
                </a:solidFill>
              </a:rPr>
              <a:t>tāḿ tanuḿ vijahāv ajaḥ</a:t>
            </a:r>
          </a:p>
          <a:p>
            <a:pPr algn="ctr">
              <a:buNone/>
            </a:pPr>
            <a:r>
              <a:rPr lang="vi-VN" sz="2800" dirty="0" smtClean="0">
                <a:solidFill>
                  <a:schemeClr val="bg1"/>
                </a:solidFill>
              </a:rPr>
              <a:t>kaṇṭakaḿ kaṇṭakeneva</a:t>
            </a:r>
          </a:p>
          <a:p>
            <a:pPr algn="ctr">
              <a:buNone/>
            </a:pPr>
            <a:r>
              <a:rPr lang="vi-VN" sz="2800" dirty="0" smtClean="0">
                <a:solidFill>
                  <a:schemeClr val="bg1"/>
                </a:solidFill>
              </a:rPr>
              <a:t>dvayaḿ cāpīśituḥ samam</a:t>
            </a:r>
          </a:p>
          <a:p>
            <a:pPr algn="ctr">
              <a:buNone/>
            </a:pPr>
            <a:r>
              <a:rPr lang="en-US" sz="2800" dirty="0" smtClean="0">
                <a:solidFill>
                  <a:schemeClr val="bg1"/>
                </a:solidFill>
              </a:rPr>
              <a:t>The supreme unborn, Lord Śrī </a:t>
            </a:r>
            <a:r>
              <a:rPr lang="en-US" sz="2800" dirty="0" err="1" smtClean="0">
                <a:solidFill>
                  <a:schemeClr val="bg1"/>
                </a:solidFill>
              </a:rPr>
              <a:t>Kṛṣṇa</a:t>
            </a:r>
            <a:r>
              <a:rPr lang="en-US" sz="2800" dirty="0" smtClean="0">
                <a:solidFill>
                  <a:schemeClr val="bg1"/>
                </a:solidFill>
              </a:rPr>
              <a:t>, caused the members of the Yadu dynasty to relinquish their bodies, and thus He relieved the burden of the world. This action was like picking out a thorn with a thorn, though both are the same to the controller</a:t>
            </a:r>
            <a:r>
              <a:rPr lang="en-US" dirty="0" smtClean="0"/>
              <a: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bg1"/>
              </a:solidFill>
            </a:endParaRPr>
          </a:p>
        </p:txBody>
      </p:sp>
      <p:sp>
        <p:nvSpPr>
          <p:cNvPr id="3" name="Content Placeholder 2"/>
          <p:cNvSpPr>
            <a:spLocks noGrp="1"/>
          </p:cNvSpPr>
          <p:nvPr>
            <p:ph idx="1"/>
          </p:nvPr>
        </p:nvSpPr>
        <p:spPr/>
        <p:txBody>
          <a:bodyPr/>
          <a:lstStyle/>
          <a:p>
            <a:r>
              <a:rPr lang="en-US" sz="2400" dirty="0" smtClean="0">
                <a:solidFill>
                  <a:schemeClr val="bg1"/>
                </a:solidFill>
              </a:rPr>
              <a:t>Lord with His associates came to eradicate burden of this world</a:t>
            </a:r>
          </a:p>
          <a:p>
            <a:pPr lvl="1"/>
            <a:r>
              <a:rPr lang="en-US" sz="2000" dirty="0" smtClean="0">
                <a:solidFill>
                  <a:schemeClr val="bg1"/>
                </a:solidFill>
              </a:rPr>
              <a:t>Some demigods joined them to serve Him</a:t>
            </a:r>
          </a:p>
          <a:p>
            <a:r>
              <a:rPr lang="en-US" sz="2400" dirty="0" smtClean="0">
                <a:solidFill>
                  <a:schemeClr val="bg1"/>
                </a:solidFill>
              </a:rPr>
              <a:t>After mission was accomplished, they relinquished their bodies in madness of intoxication</a:t>
            </a:r>
          </a:p>
          <a:p>
            <a:r>
              <a:rPr lang="en-US" sz="2400" dirty="0" smtClean="0">
                <a:solidFill>
                  <a:schemeClr val="bg1"/>
                </a:solidFill>
              </a:rPr>
              <a:t>Sages at </a:t>
            </a:r>
            <a:r>
              <a:rPr lang="en-US" sz="2400" dirty="0" err="1" smtClean="0">
                <a:solidFill>
                  <a:schemeClr val="bg1"/>
                </a:solidFill>
              </a:rPr>
              <a:t>Naimisaranya</a:t>
            </a:r>
            <a:r>
              <a:rPr lang="en-US" sz="2400" dirty="0" smtClean="0">
                <a:solidFill>
                  <a:schemeClr val="bg1"/>
                </a:solidFill>
              </a:rPr>
              <a:t> were not happy to hear about the </a:t>
            </a:r>
            <a:r>
              <a:rPr lang="en-US" sz="2400" dirty="0" err="1" smtClean="0">
                <a:solidFill>
                  <a:schemeClr val="bg1"/>
                </a:solidFill>
              </a:rPr>
              <a:t>Yadus</a:t>
            </a:r>
            <a:r>
              <a:rPr lang="en-US" sz="2400" dirty="0" smtClean="0">
                <a:solidFill>
                  <a:schemeClr val="bg1"/>
                </a:solidFill>
              </a:rPr>
              <a:t>’ dying in the madness of intoxication</a:t>
            </a:r>
          </a:p>
          <a:p>
            <a:r>
              <a:rPr lang="en-US" sz="2400" dirty="0" smtClean="0">
                <a:solidFill>
                  <a:schemeClr val="bg1"/>
                </a:solidFill>
              </a:rPr>
              <a:t>So </a:t>
            </a:r>
            <a:r>
              <a:rPr lang="en-US" sz="2400" dirty="0" err="1" smtClean="0">
                <a:solidFill>
                  <a:schemeClr val="bg1"/>
                </a:solidFill>
              </a:rPr>
              <a:t>Suta</a:t>
            </a:r>
            <a:r>
              <a:rPr lang="en-US" sz="2400" dirty="0" smtClean="0">
                <a:solidFill>
                  <a:schemeClr val="bg1"/>
                </a:solidFill>
              </a:rPr>
              <a:t> </a:t>
            </a:r>
            <a:r>
              <a:rPr lang="en-US" sz="2400" dirty="0" err="1" smtClean="0">
                <a:solidFill>
                  <a:schemeClr val="bg1"/>
                </a:solidFill>
              </a:rPr>
              <a:t>Goswami</a:t>
            </a:r>
            <a:r>
              <a:rPr lang="en-US" sz="2400" dirty="0" smtClean="0">
                <a:solidFill>
                  <a:schemeClr val="bg1"/>
                </a:solidFill>
              </a:rPr>
              <a:t> assured that The Lord caused this to relinquish their bodies</a:t>
            </a:r>
          </a:p>
          <a:p>
            <a:pPr lvl="1"/>
            <a:r>
              <a:rPr lang="en-US" sz="2000" dirty="0" smtClean="0">
                <a:solidFill>
                  <a:schemeClr val="bg1"/>
                </a:solidFill>
              </a:rPr>
              <a:t>By which they had to relieve the burden of the world</a:t>
            </a:r>
          </a:p>
          <a:p>
            <a:pPr lvl="1"/>
            <a:endParaRPr lang="en-US" sz="2000" dirty="0" smtClean="0">
              <a:solidFill>
                <a:schemeClr val="bg1"/>
              </a:solidFill>
            </a:endParaRPr>
          </a:p>
          <a:p>
            <a:pPr lvl="1"/>
            <a:endParaRPr lang="en-US" sz="2000" dirty="0" smtClean="0">
              <a:solidFill>
                <a:schemeClr val="bg1"/>
              </a:solidFill>
            </a:endParaRPr>
          </a:p>
          <a:p>
            <a:pPr lvl="1"/>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smtClean="0"/>
          </a:p>
        </p:txBody>
      </p:sp>
      <p:sp>
        <p:nvSpPr>
          <p:cNvPr id="6147" name="Content Placeholder 2"/>
          <p:cNvSpPr>
            <a:spLocks noGrp="1"/>
          </p:cNvSpPr>
          <p:nvPr>
            <p:ph idx="1"/>
          </p:nvPr>
        </p:nvSpPr>
        <p:spPr/>
        <p:txBody>
          <a:bodyPr/>
          <a:lstStyle/>
          <a:p>
            <a:pPr algn="ctr">
              <a:lnSpc>
                <a:spcPct val="80000"/>
              </a:lnSpc>
              <a:buFontTx/>
              <a:buNone/>
            </a:pPr>
            <a:r>
              <a:rPr lang="en-US" sz="2000" smtClean="0">
                <a:solidFill>
                  <a:schemeClr val="bg1"/>
                </a:solidFill>
              </a:rPr>
              <a:t>nañöa-präyeñv abhadreñu</a:t>
            </a:r>
          </a:p>
          <a:p>
            <a:pPr algn="ctr">
              <a:lnSpc>
                <a:spcPct val="80000"/>
              </a:lnSpc>
              <a:buFontTx/>
              <a:buNone/>
            </a:pPr>
            <a:r>
              <a:rPr lang="en-US" sz="2000" smtClean="0">
                <a:solidFill>
                  <a:schemeClr val="bg1"/>
                </a:solidFill>
              </a:rPr>
              <a:t>nityaà bhägavata-sevayä</a:t>
            </a:r>
          </a:p>
          <a:p>
            <a:pPr algn="ctr">
              <a:lnSpc>
                <a:spcPct val="80000"/>
              </a:lnSpc>
              <a:buFontTx/>
              <a:buNone/>
            </a:pPr>
            <a:r>
              <a:rPr lang="en-US" sz="2000" smtClean="0">
                <a:solidFill>
                  <a:schemeClr val="bg1"/>
                </a:solidFill>
              </a:rPr>
              <a:t>bhagavaty uttama-çloke</a:t>
            </a:r>
          </a:p>
          <a:p>
            <a:pPr algn="ctr">
              <a:lnSpc>
                <a:spcPct val="80000"/>
              </a:lnSpc>
              <a:buFontTx/>
              <a:buNone/>
            </a:pPr>
            <a:r>
              <a:rPr lang="en-US" sz="2000" smtClean="0">
                <a:solidFill>
                  <a:schemeClr val="bg1"/>
                </a:solidFill>
              </a:rPr>
              <a:t>bhaktir bhavati naiñöhiké</a:t>
            </a:r>
          </a:p>
          <a:p>
            <a:pPr>
              <a:lnSpc>
                <a:spcPct val="80000"/>
              </a:lnSpc>
              <a:buFontTx/>
              <a:buNone/>
            </a:pPr>
            <a:endParaRPr lang="en-US" sz="2000" smtClean="0">
              <a:solidFill>
                <a:schemeClr val="bg1"/>
              </a:solidFill>
            </a:endParaRPr>
          </a:p>
          <a:p>
            <a:pPr>
              <a:lnSpc>
                <a:spcPct val="80000"/>
              </a:lnSpc>
              <a:buFontTx/>
              <a:buNone/>
            </a:pPr>
            <a:r>
              <a:rPr lang="en-US" sz="2000" smtClean="0">
                <a:solidFill>
                  <a:schemeClr val="bg1"/>
                </a:solidFill>
              </a:rPr>
              <a:t>“By regular attendance in classes on the Bhägavatam and by rendering of service to the pure devotee, all that is troublesome to the heart is almost completely destroyed, and loving service unto the Personality of Godhead, who is praised with transcendental songs, is established as an irrevocable fact.” SB1.2.18</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God is partial?</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In this world, always Demons v/s Demigods</a:t>
            </a:r>
          </a:p>
          <a:p>
            <a:pPr lvl="1"/>
            <a:r>
              <a:rPr lang="en-US" dirty="0" smtClean="0">
                <a:solidFill>
                  <a:schemeClr val="bg1"/>
                </a:solidFill>
              </a:rPr>
              <a:t>Demons</a:t>
            </a:r>
          </a:p>
          <a:p>
            <a:pPr lvl="2"/>
            <a:r>
              <a:rPr lang="en-US" dirty="0" smtClean="0">
                <a:solidFill>
                  <a:schemeClr val="bg1"/>
                </a:solidFill>
              </a:rPr>
              <a:t>Disobedient to the Lord</a:t>
            </a:r>
          </a:p>
          <a:p>
            <a:pPr lvl="2"/>
            <a:r>
              <a:rPr lang="en-US" dirty="0" smtClean="0">
                <a:solidFill>
                  <a:schemeClr val="bg1"/>
                </a:solidFill>
              </a:rPr>
              <a:t>The pricking thorn</a:t>
            </a:r>
          </a:p>
          <a:p>
            <a:pPr lvl="1"/>
            <a:r>
              <a:rPr lang="en-US" dirty="0" smtClean="0">
                <a:solidFill>
                  <a:schemeClr val="bg1"/>
                </a:solidFill>
              </a:rPr>
              <a:t>Demigods</a:t>
            </a:r>
          </a:p>
          <a:p>
            <a:pPr lvl="2"/>
            <a:r>
              <a:rPr lang="en-US" dirty="0" smtClean="0">
                <a:solidFill>
                  <a:schemeClr val="bg1"/>
                </a:solidFill>
              </a:rPr>
              <a:t>Obedient to the Lord</a:t>
            </a:r>
          </a:p>
          <a:p>
            <a:pPr lvl="2"/>
            <a:r>
              <a:rPr lang="en-US" dirty="0" smtClean="0">
                <a:solidFill>
                  <a:schemeClr val="bg1"/>
                </a:solidFill>
              </a:rPr>
              <a:t>The serving thorn</a:t>
            </a:r>
          </a:p>
          <a:p>
            <a:r>
              <a:rPr lang="en-US" dirty="0" smtClean="0">
                <a:solidFill>
                  <a:schemeClr val="bg1"/>
                </a:solidFill>
              </a:rPr>
              <a:t>Lord does good to both the them</a:t>
            </a:r>
          </a:p>
          <a:p>
            <a:pPr lvl="1"/>
            <a:r>
              <a:rPr lang="en-US" dirty="0" smtClean="0">
                <a:solidFill>
                  <a:schemeClr val="bg1"/>
                </a:solidFill>
              </a:rPr>
              <a:t>Uses the “serving thorn” to destroy the “pricking thorn”</a:t>
            </a:r>
          </a:p>
          <a:p>
            <a:pPr lvl="2"/>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1.15.35</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sz="2800" dirty="0" smtClean="0">
                <a:solidFill>
                  <a:schemeClr val="bg1"/>
                </a:solidFill>
              </a:rPr>
              <a:t>yathā matsyādi-rūpāṇi</a:t>
            </a:r>
          </a:p>
          <a:p>
            <a:pPr algn="ctr">
              <a:buNone/>
            </a:pPr>
            <a:r>
              <a:rPr lang="vi-VN" sz="2800" dirty="0" smtClean="0">
                <a:solidFill>
                  <a:schemeClr val="bg1"/>
                </a:solidFill>
              </a:rPr>
              <a:t>dhatte jahyād yathā naṭaḥ</a:t>
            </a:r>
          </a:p>
          <a:p>
            <a:pPr algn="ctr">
              <a:buNone/>
            </a:pPr>
            <a:r>
              <a:rPr lang="vi-VN" sz="2800" dirty="0" smtClean="0">
                <a:solidFill>
                  <a:schemeClr val="bg1"/>
                </a:solidFill>
              </a:rPr>
              <a:t>bhū-bhāraḥ kṣapito yena</a:t>
            </a:r>
          </a:p>
          <a:p>
            <a:pPr algn="ctr">
              <a:buNone/>
            </a:pPr>
            <a:r>
              <a:rPr lang="vi-VN" sz="2800" dirty="0" smtClean="0">
                <a:solidFill>
                  <a:schemeClr val="bg1"/>
                </a:solidFill>
              </a:rPr>
              <a:t>jahau tac ca </a:t>
            </a:r>
            <a:r>
              <a:rPr lang="vi-VN" sz="2800" dirty="0" smtClean="0">
                <a:solidFill>
                  <a:schemeClr val="bg1"/>
                </a:solidFill>
              </a:rPr>
              <a:t>kalevaram</a:t>
            </a:r>
            <a:endParaRPr lang="en-US" sz="2800" dirty="0" smtClean="0">
              <a:solidFill>
                <a:schemeClr val="bg1"/>
              </a:solidFill>
            </a:endParaRPr>
          </a:p>
          <a:p>
            <a:pPr algn="ctr">
              <a:buNone/>
            </a:pPr>
            <a:r>
              <a:rPr lang="en-US" sz="2800" dirty="0" smtClean="0">
                <a:solidFill>
                  <a:schemeClr val="bg1"/>
                </a:solidFill>
              </a:rPr>
              <a:t>The Supreme Lord relinquished the body which He manifested to diminish the burden of the earth. Just like a magician, He relinquishes one body to accept different ones, like the fish incarnation and others.</a:t>
            </a:r>
            <a:endParaRPr lang="vi-VN" sz="2800" dirty="0" smtClean="0">
              <a:solidFill>
                <a:schemeClr val="bg1"/>
              </a:solidFill>
            </a:endParaRP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bg1"/>
              </a:solidFill>
            </a:endParaRPr>
          </a:p>
        </p:txBody>
      </p:sp>
      <p:sp>
        <p:nvSpPr>
          <p:cNvPr id="3" name="Content Placeholder 2"/>
          <p:cNvSpPr>
            <a:spLocks noGrp="1"/>
          </p:cNvSpPr>
          <p:nvPr>
            <p:ph idx="1"/>
          </p:nvPr>
        </p:nvSpPr>
        <p:spPr/>
        <p:txBody>
          <a:bodyPr/>
          <a:lstStyle/>
          <a:p>
            <a:r>
              <a:rPr lang="en-US" sz="2400" dirty="0" smtClean="0">
                <a:solidFill>
                  <a:schemeClr val="bg1"/>
                </a:solidFill>
              </a:rPr>
              <a:t>Lord is not impersonal or formless</a:t>
            </a:r>
          </a:p>
          <a:p>
            <a:pPr lvl="1"/>
            <a:r>
              <a:rPr lang="en-US" sz="2000" dirty="0" smtClean="0">
                <a:solidFill>
                  <a:schemeClr val="bg1"/>
                </a:solidFill>
              </a:rPr>
              <a:t>But His body is non different from Him</a:t>
            </a:r>
          </a:p>
          <a:p>
            <a:pPr lvl="2"/>
            <a:r>
              <a:rPr lang="en-US" sz="1800" dirty="0" smtClean="0">
                <a:solidFill>
                  <a:schemeClr val="bg1"/>
                </a:solidFill>
              </a:rPr>
              <a:t>He is embodiment of eternity, knowledge and bliss</a:t>
            </a:r>
          </a:p>
          <a:p>
            <a:r>
              <a:rPr lang="en-US" sz="2400" dirty="0" smtClean="0">
                <a:solidFill>
                  <a:schemeClr val="bg1"/>
                </a:solidFill>
              </a:rPr>
              <a:t>Example of a magician</a:t>
            </a:r>
          </a:p>
          <a:p>
            <a:pPr lvl="1"/>
            <a:r>
              <a:rPr lang="en-US" sz="2000" dirty="0" smtClean="0">
                <a:solidFill>
                  <a:schemeClr val="bg1"/>
                </a:solidFill>
              </a:rPr>
              <a:t>He never is burnt, or cut to pieces. It is just a false show</a:t>
            </a:r>
          </a:p>
          <a:p>
            <a:r>
              <a:rPr lang="en-US" sz="2400" dirty="0" smtClean="0">
                <a:solidFill>
                  <a:schemeClr val="bg1"/>
                </a:solidFill>
              </a:rPr>
              <a:t>All incarnations such as Fish</a:t>
            </a:r>
          </a:p>
          <a:p>
            <a:pPr lvl="1"/>
            <a:r>
              <a:rPr lang="en-US" sz="2000" dirty="0" smtClean="0">
                <a:solidFill>
                  <a:schemeClr val="bg1"/>
                </a:solidFill>
              </a:rPr>
              <a:t>Eternally present somewhere in the universe</a:t>
            </a:r>
          </a:p>
          <a:p>
            <a:r>
              <a:rPr lang="en-US" sz="2400" dirty="0" smtClean="0">
                <a:solidFill>
                  <a:schemeClr val="bg1"/>
                </a:solidFill>
              </a:rPr>
              <a:t>BG 7.24-25</a:t>
            </a:r>
          </a:p>
          <a:p>
            <a:pPr lvl="1"/>
            <a:r>
              <a:rPr lang="en-US" sz="2000" dirty="0" err="1" smtClean="0">
                <a:solidFill>
                  <a:schemeClr val="bg1"/>
                </a:solidFill>
              </a:rPr>
              <a:t>Impersonalists</a:t>
            </a:r>
            <a:r>
              <a:rPr lang="en-US" sz="2000" dirty="0" smtClean="0">
                <a:solidFill>
                  <a:schemeClr val="bg1"/>
                </a:solidFill>
              </a:rPr>
              <a:t> think I have no form and I have assumed one now</a:t>
            </a:r>
          </a:p>
          <a:p>
            <a:pPr lvl="2"/>
            <a:r>
              <a:rPr lang="en-US" sz="1600" dirty="0" smtClean="0">
                <a:solidFill>
                  <a:schemeClr val="bg1"/>
                </a:solidFill>
              </a:rPr>
              <a:t>They are ignorant of my inconceivable energies and My eternal forms of personality</a:t>
            </a:r>
          </a:p>
          <a:p>
            <a:pPr lvl="1"/>
            <a:r>
              <a:rPr lang="en-US" sz="2000" dirty="0" smtClean="0">
                <a:solidFill>
                  <a:schemeClr val="bg1"/>
                </a:solidFill>
              </a:rPr>
              <a:t>Reason</a:t>
            </a:r>
          </a:p>
          <a:p>
            <a:pPr lvl="2"/>
            <a:r>
              <a:rPr lang="en-US" sz="1800" dirty="0" smtClean="0">
                <a:solidFill>
                  <a:schemeClr val="bg1"/>
                </a:solidFill>
              </a:rPr>
              <a:t>I reserve of not exposing My eternal form to the non devotees</a:t>
            </a:r>
          </a:p>
          <a:p>
            <a:pPr lvl="1"/>
            <a:endParaRPr lang="en-US" dirty="0" smtClean="0">
              <a:solidFill>
                <a:schemeClr val="bg1"/>
              </a:solidFill>
            </a:endParaRPr>
          </a:p>
          <a:p>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Temporary manifestations for the </a:t>
            </a:r>
            <a:r>
              <a:rPr lang="en-US" sz="3600" dirty="0" err="1" smtClean="0">
                <a:solidFill>
                  <a:schemeClr val="bg1"/>
                </a:solidFill>
              </a:rPr>
              <a:t>Asuras</a:t>
            </a:r>
            <a:endParaRPr lang="en-US" sz="3600"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Temporary manifestations such as </a:t>
            </a:r>
          </a:p>
          <a:p>
            <a:pPr lvl="1"/>
            <a:r>
              <a:rPr lang="en-US" dirty="0" smtClean="0">
                <a:solidFill>
                  <a:schemeClr val="bg1"/>
                </a:solidFill>
              </a:rPr>
              <a:t>Thunderbolt for wrestlers sent by </a:t>
            </a:r>
            <a:r>
              <a:rPr lang="en-US" dirty="0" err="1" smtClean="0">
                <a:solidFill>
                  <a:schemeClr val="bg1"/>
                </a:solidFill>
              </a:rPr>
              <a:t>Kamsa</a:t>
            </a:r>
            <a:endParaRPr lang="en-US" dirty="0" smtClean="0">
              <a:solidFill>
                <a:schemeClr val="bg1"/>
              </a:solidFill>
            </a:endParaRPr>
          </a:p>
          <a:p>
            <a:pPr lvl="1"/>
            <a:r>
              <a:rPr lang="en-US" dirty="0" smtClean="0">
                <a:solidFill>
                  <a:schemeClr val="bg1"/>
                </a:solidFill>
              </a:rPr>
              <a:t>Glaring light for </a:t>
            </a:r>
            <a:r>
              <a:rPr lang="en-US" dirty="0" err="1" smtClean="0">
                <a:solidFill>
                  <a:schemeClr val="bg1"/>
                </a:solidFill>
              </a:rPr>
              <a:t>Sisupala</a:t>
            </a:r>
            <a:endParaRPr lang="en-US" dirty="0" smtClean="0">
              <a:solidFill>
                <a:schemeClr val="bg1"/>
              </a:solidFill>
            </a:endParaRPr>
          </a:p>
          <a:p>
            <a:r>
              <a:rPr lang="en-US" dirty="0" smtClean="0">
                <a:solidFill>
                  <a:schemeClr val="bg1"/>
                </a:solidFill>
              </a:rPr>
              <a:t>Assumed temporarily for the </a:t>
            </a:r>
            <a:r>
              <a:rPr lang="en-US" dirty="0" err="1" smtClean="0">
                <a:solidFill>
                  <a:schemeClr val="bg1"/>
                </a:solidFill>
              </a:rPr>
              <a:t>asuras</a:t>
            </a:r>
            <a:endParaRPr lang="en-US" dirty="0" smtClean="0">
              <a:solidFill>
                <a:schemeClr val="bg1"/>
              </a:solidFill>
            </a:endParaRPr>
          </a:p>
          <a:p>
            <a:pPr lvl="1"/>
            <a:r>
              <a:rPr lang="en-US" dirty="0" smtClean="0">
                <a:solidFill>
                  <a:schemeClr val="bg1"/>
                </a:solidFill>
              </a:rPr>
              <a:t>Then relinquished by the Lord</a:t>
            </a:r>
          </a:p>
          <a:p>
            <a:pPr lvl="1"/>
            <a:r>
              <a:rPr lang="en-US" dirty="0" smtClean="0">
                <a:solidFill>
                  <a:schemeClr val="bg1"/>
                </a:solidFill>
              </a:rPr>
              <a:t>Then </a:t>
            </a:r>
            <a:r>
              <a:rPr lang="en-US" dirty="0" err="1" smtClean="0">
                <a:solidFill>
                  <a:schemeClr val="bg1"/>
                </a:solidFill>
              </a:rPr>
              <a:t>asuras</a:t>
            </a:r>
            <a:r>
              <a:rPr lang="en-US" dirty="0" smtClean="0">
                <a:solidFill>
                  <a:schemeClr val="bg1"/>
                </a:solidFill>
              </a:rPr>
              <a:t> think Lord has no eternal form</a:t>
            </a:r>
          </a:p>
          <a:p>
            <a:pPr lvl="1"/>
            <a:r>
              <a:rPr lang="en-US" dirty="0" smtClean="0">
                <a:solidFill>
                  <a:schemeClr val="bg1"/>
                </a:solidFill>
              </a:rPr>
              <a:t>Just like the foolish audience is fooled by the magician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Summary</a:t>
            </a:r>
            <a:endParaRPr lang="en-US" dirty="0">
              <a:solidFill>
                <a:schemeClr val="bg1"/>
              </a:solidFill>
            </a:endParaRPr>
          </a:p>
        </p:txBody>
      </p:sp>
      <p:sp>
        <p:nvSpPr>
          <p:cNvPr id="3" name="Content Placeholder 2"/>
          <p:cNvSpPr>
            <a:spLocks noGrp="1"/>
          </p:cNvSpPr>
          <p:nvPr>
            <p:ph idx="1"/>
          </p:nvPr>
        </p:nvSpPr>
        <p:spPr/>
        <p:txBody>
          <a:bodyPr/>
          <a:lstStyle/>
          <a:p>
            <a:r>
              <a:rPr lang="en-US" sz="2800" dirty="0" smtClean="0">
                <a:solidFill>
                  <a:schemeClr val="bg1"/>
                </a:solidFill>
              </a:rPr>
              <a:t>Symptom of material world – Anxiety</a:t>
            </a:r>
          </a:p>
          <a:p>
            <a:r>
              <a:rPr lang="en-US" sz="2800" dirty="0" smtClean="0">
                <a:solidFill>
                  <a:schemeClr val="bg1"/>
                </a:solidFill>
              </a:rPr>
              <a:t>Solution - Learning from </a:t>
            </a:r>
            <a:r>
              <a:rPr lang="en-US" sz="2800" dirty="0" err="1" smtClean="0">
                <a:solidFill>
                  <a:schemeClr val="bg1"/>
                </a:solidFill>
              </a:rPr>
              <a:t>Arjuna</a:t>
            </a:r>
            <a:endParaRPr lang="en-US" sz="2800" dirty="0" smtClean="0">
              <a:solidFill>
                <a:schemeClr val="bg1"/>
              </a:solidFill>
            </a:endParaRPr>
          </a:p>
          <a:p>
            <a:pPr lvl="1"/>
            <a:r>
              <a:rPr lang="en-US" sz="2400" dirty="0" smtClean="0">
                <a:solidFill>
                  <a:schemeClr val="bg1"/>
                </a:solidFill>
              </a:rPr>
              <a:t>Meditate on the instructions of the Lord</a:t>
            </a:r>
          </a:p>
          <a:p>
            <a:pPr lvl="1"/>
            <a:r>
              <a:rPr lang="en-US" sz="2400" dirty="0" smtClean="0">
                <a:solidFill>
                  <a:schemeClr val="bg1"/>
                </a:solidFill>
              </a:rPr>
              <a:t>His sound representation is non-different from Him</a:t>
            </a:r>
          </a:p>
          <a:p>
            <a:pPr lvl="2"/>
            <a:r>
              <a:rPr lang="en-US" sz="2000" dirty="0" smtClean="0">
                <a:solidFill>
                  <a:schemeClr val="bg1"/>
                </a:solidFill>
              </a:rPr>
              <a:t>Derive the same benefit as His personal presence</a:t>
            </a:r>
          </a:p>
          <a:p>
            <a:r>
              <a:rPr lang="en-US" sz="2800" dirty="0" smtClean="0">
                <a:solidFill>
                  <a:schemeClr val="bg1"/>
                </a:solidFill>
              </a:rPr>
              <a:t>Trash – Material desires in the mind</a:t>
            </a:r>
          </a:p>
          <a:p>
            <a:pPr lvl="1"/>
            <a:r>
              <a:rPr lang="en-US" sz="2400" dirty="0" smtClean="0">
                <a:solidFill>
                  <a:schemeClr val="bg1"/>
                </a:solidFill>
              </a:rPr>
              <a:t>Reason for accumulation – Our reactions to material desires</a:t>
            </a:r>
          </a:p>
          <a:p>
            <a:pPr lvl="1"/>
            <a:r>
              <a:rPr lang="en-US" sz="2400" dirty="0" smtClean="0">
                <a:solidFill>
                  <a:schemeClr val="bg1"/>
                </a:solidFill>
              </a:rPr>
              <a:t>Cleansing method – Getting in </a:t>
            </a:r>
            <a:r>
              <a:rPr lang="en-US" sz="2400" dirty="0" smtClean="0">
                <a:solidFill>
                  <a:srgbClr val="FF0000"/>
                </a:solidFill>
              </a:rPr>
              <a:t>touch</a:t>
            </a:r>
            <a:r>
              <a:rPr lang="en-US" sz="2400" dirty="0" smtClean="0">
                <a:solidFill>
                  <a:schemeClr val="bg1"/>
                </a:solidFill>
              </a:rPr>
              <a:t> with the Lord through devotional service – Exposes the naked form of trash – Reveals the true color of reality</a:t>
            </a:r>
          </a:p>
          <a:p>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Summary</a:t>
            </a:r>
            <a:endParaRPr lang="en-US" dirty="0">
              <a:solidFill>
                <a:schemeClr val="bg1"/>
              </a:solidFill>
            </a:endParaRPr>
          </a:p>
        </p:txBody>
      </p:sp>
      <p:sp>
        <p:nvSpPr>
          <p:cNvPr id="3" name="Content Placeholder 2"/>
          <p:cNvSpPr>
            <a:spLocks noGrp="1"/>
          </p:cNvSpPr>
          <p:nvPr>
            <p:ph idx="1"/>
          </p:nvPr>
        </p:nvSpPr>
        <p:spPr/>
        <p:txBody>
          <a:bodyPr/>
          <a:lstStyle/>
          <a:p>
            <a:r>
              <a:rPr lang="en-US" sz="2400" dirty="0" smtClean="0">
                <a:solidFill>
                  <a:schemeClr val="bg1"/>
                </a:solidFill>
              </a:rPr>
              <a:t>Lord’s abode</a:t>
            </a:r>
          </a:p>
          <a:p>
            <a:pPr lvl="1"/>
            <a:r>
              <a:rPr lang="en-US" sz="2000" dirty="0" smtClean="0">
                <a:solidFill>
                  <a:schemeClr val="bg1"/>
                </a:solidFill>
              </a:rPr>
              <a:t>Not a myth, but a reality</a:t>
            </a:r>
          </a:p>
          <a:p>
            <a:pPr lvl="1"/>
            <a:r>
              <a:rPr lang="en-US" sz="2000" dirty="0" smtClean="0">
                <a:solidFill>
                  <a:schemeClr val="bg1"/>
                </a:solidFill>
              </a:rPr>
              <a:t>Reached not through a space capsule, but by devotional service</a:t>
            </a:r>
          </a:p>
          <a:p>
            <a:r>
              <a:rPr lang="en-US" sz="2400" dirty="0" smtClean="0">
                <a:solidFill>
                  <a:schemeClr val="bg1"/>
                </a:solidFill>
              </a:rPr>
              <a:t>Lord’s appearance/disappearance</a:t>
            </a:r>
          </a:p>
          <a:p>
            <a:pPr lvl="1"/>
            <a:r>
              <a:rPr lang="en-US" sz="2000" dirty="0" smtClean="0">
                <a:solidFill>
                  <a:schemeClr val="bg1"/>
                </a:solidFill>
              </a:rPr>
              <a:t>Like that of the sun </a:t>
            </a:r>
          </a:p>
          <a:p>
            <a:pPr lvl="1"/>
            <a:r>
              <a:rPr lang="en-US" sz="2000" dirty="0" smtClean="0">
                <a:solidFill>
                  <a:schemeClr val="bg1"/>
                </a:solidFill>
              </a:rPr>
              <a:t>Like a magician performing his tricks</a:t>
            </a:r>
          </a:p>
          <a:p>
            <a:r>
              <a:rPr lang="en-US" sz="2400" dirty="0" smtClean="0">
                <a:solidFill>
                  <a:schemeClr val="bg1"/>
                </a:solidFill>
              </a:rPr>
              <a:t>Always present in His eternal forms</a:t>
            </a:r>
          </a:p>
          <a:p>
            <a:pPr lvl="1"/>
            <a:r>
              <a:rPr lang="en-US" sz="2000" dirty="0" smtClean="0">
                <a:solidFill>
                  <a:schemeClr val="bg1"/>
                </a:solidFill>
              </a:rPr>
              <a:t>Manifested only for the devotees</a:t>
            </a:r>
          </a:p>
          <a:p>
            <a:pPr lvl="1"/>
            <a:r>
              <a:rPr lang="en-US" sz="2000" dirty="0" smtClean="0">
                <a:solidFill>
                  <a:schemeClr val="bg1"/>
                </a:solidFill>
              </a:rPr>
              <a:t>Non-devotees cannot see them as the Lord reserves the right not to expose, through curtain of Yoga-Maya</a:t>
            </a:r>
            <a:endParaRPr lang="en-US"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linds(horizontal)">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solidFill>
                  <a:schemeClr val="bg1"/>
                </a:solidFill>
              </a:rPr>
              <a:t>References:</a:t>
            </a:r>
          </a:p>
        </p:txBody>
      </p:sp>
      <p:sp>
        <p:nvSpPr>
          <p:cNvPr id="24579" name="Content Placeholder 2"/>
          <p:cNvSpPr>
            <a:spLocks noGrp="1"/>
          </p:cNvSpPr>
          <p:nvPr>
            <p:ph idx="1"/>
          </p:nvPr>
        </p:nvSpPr>
        <p:spPr/>
        <p:txBody>
          <a:bodyPr/>
          <a:lstStyle/>
          <a:p>
            <a:r>
              <a:rPr lang="en-US" dirty="0" err="1" smtClean="0">
                <a:solidFill>
                  <a:schemeClr val="bg1"/>
                </a:solidFill>
              </a:rPr>
              <a:t>Srila</a:t>
            </a:r>
            <a:r>
              <a:rPr lang="en-US" dirty="0" smtClean="0">
                <a:solidFill>
                  <a:schemeClr val="bg1"/>
                </a:solidFill>
              </a:rPr>
              <a:t> </a:t>
            </a:r>
            <a:r>
              <a:rPr lang="en-US" dirty="0" err="1" smtClean="0">
                <a:solidFill>
                  <a:schemeClr val="bg1"/>
                </a:solidFill>
              </a:rPr>
              <a:t>Prabhupada’s</a:t>
            </a:r>
            <a:r>
              <a:rPr lang="en-US" dirty="0" smtClean="0">
                <a:solidFill>
                  <a:schemeClr val="bg1"/>
                </a:solidFill>
              </a:rPr>
              <a:t> purports on these verses</a:t>
            </a:r>
          </a:p>
          <a:p>
            <a:r>
              <a:rPr lang="en-US" dirty="0" smtClean="0">
                <a:solidFill>
                  <a:schemeClr val="bg1"/>
                </a:solidFill>
              </a:rPr>
              <a:t>HG </a:t>
            </a:r>
            <a:r>
              <a:rPr lang="en-US" dirty="0" err="1" smtClean="0">
                <a:solidFill>
                  <a:schemeClr val="bg1"/>
                </a:solidFill>
              </a:rPr>
              <a:t>Bhurijana</a:t>
            </a:r>
            <a:r>
              <a:rPr lang="en-US" dirty="0" smtClean="0">
                <a:solidFill>
                  <a:schemeClr val="bg1"/>
                </a:solidFill>
              </a:rPr>
              <a:t> </a:t>
            </a:r>
            <a:r>
              <a:rPr lang="en-US" dirty="0" err="1" smtClean="0">
                <a:solidFill>
                  <a:schemeClr val="bg1"/>
                </a:solidFill>
              </a:rPr>
              <a:t>Prabhu’s</a:t>
            </a:r>
            <a:r>
              <a:rPr lang="en-US" dirty="0" smtClean="0">
                <a:solidFill>
                  <a:schemeClr val="bg1"/>
                </a:solidFill>
              </a:rPr>
              <a:t> book: “Unveiling His Lotus Feet”</a:t>
            </a:r>
          </a:p>
          <a:p>
            <a:r>
              <a:rPr lang="en-US" dirty="0" smtClean="0">
                <a:solidFill>
                  <a:schemeClr val="bg1"/>
                </a:solidFill>
              </a:rPr>
              <a:t>Lectures by </a:t>
            </a:r>
            <a:r>
              <a:rPr lang="en-US" dirty="0" err="1" smtClean="0">
                <a:solidFill>
                  <a:schemeClr val="bg1"/>
                </a:solidFill>
              </a:rPr>
              <a:t>Srila</a:t>
            </a:r>
            <a:r>
              <a:rPr lang="en-US" dirty="0" smtClean="0">
                <a:solidFill>
                  <a:schemeClr val="bg1"/>
                </a:solidFill>
              </a:rPr>
              <a:t> </a:t>
            </a:r>
            <a:r>
              <a:rPr lang="en-US" dirty="0" err="1" smtClean="0">
                <a:solidFill>
                  <a:schemeClr val="bg1"/>
                </a:solidFill>
              </a:rPr>
              <a:t>Prabhupada</a:t>
            </a:r>
            <a:r>
              <a:rPr lang="en-US" dirty="0" smtClean="0">
                <a:solidFill>
                  <a:schemeClr val="bg1"/>
                </a:solidFill>
              </a:rPr>
              <a:t> on these verses</a:t>
            </a:r>
          </a:p>
          <a:p>
            <a:pPr lvl="1"/>
            <a:r>
              <a:rPr lang="en-US" dirty="0" smtClean="0">
                <a:solidFill>
                  <a:schemeClr val="bg1"/>
                </a:solidFill>
                <a:hlinkClick r:id="rId3"/>
              </a:rPr>
              <a:t>http://www.prabhupadavani.org</a:t>
            </a:r>
            <a:endParaRPr lang="en-US" dirty="0" smtClean="0">
              <a:solidFill>
                <a:schemeClr val="bg1"/>
              </a:solidFill>
            </a:endParaRPr>
          </a:p>
          <a:p>
            <a:pPr lvl="1"/>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98463" y="373063"/>
            <a:ext cx="8397875" cy="708025"/>
          </a:xfrm>
        </p:spPr>
        <p:txBody>
          <a:bodyPr rtlCol="0">
            <a:noAutofit/>
          </a:bodyPr>
          <a:lstStyle/>
          <a:p>
            <a:pPr algn="r" fontAlgn="auto">
              <a:spcAft>
                <a:spcPts val="0"/>
              </a:spcAft>
              <a:defRPr/>
            </a:pPr>
            <a:r>
              <a:rPr lang="en-US" b="1" dirty="0" smtClean="0">
                <a:solidFill>
                  <a:schemeClr val="accent1">
                    <a:lumMod val="20000"/>
                    <a:lumOff val="80000"/>
                  </a:schemeClr>
                </a:solidFill>
              </a:rPr>
              <a:t>SB 1.15.27 - 31</a:t>
            </a:r>
            <a:endParaRPr lang="en-US" b="1" dirty="0">
              <a:solidFill>
                <a:schemeClr val="accent1">
                  <a:lumMod val="20000"/>
                  <a:lumOff val="80000"/>
                </a:schemeClr>
              </a:solidFill>
            </a:endParaRPr>
          </a:p>
        </p:txBody>
      </p:sp>
      <p:sp>
        <p:nvSpPr>
          <p:cNvPr id="5" name="Subtitle 2"/>
          <p:cNvSpPr>
            <a:spLocks noGrp="1"/>
          </p:cNvSpPr>
          <p:nvPr>
            <p:ph type="subTitle" idx="1"/>
          </p:nvPr>
        </p:nvSpPr>
        <p:spPr>
          <a:xfrm>
            <a:off x="2382838" y="1108075"/>
            <a:ext cx="6400800" cy="5202238"/>
          </a:xfrm>
        </p:spPr>
        <p:txBody>
          <a:bodyPr rtlCol="0">
            <a:normAutofit/>
          </a:bodyPr>
          <a:lstStyle/>
          <a:p>
            <a:pPr algn="r" fontAlgn="auto">
              <a:spcAft>
                <a:spcPts val="0"/>
              </a:spcAft>
              <a:buFont typeface="Arial" pitchFamily="34" charset="0"/>
              <a:buNone/>
              <a:defRPr/>
            </a:pPr>
            <a:r>
              <a:rPr lang="en-US" dirty="0" smtClean="0">
                <a:solidFill>
                  <a:schemeClr val="tx2">
                    <a:lumMod val="40000"/>
                    <a:lumOff val="60000"/>
                  </a:schemeClr>
                </a:solidFill>
              </a:rPr>
              <a:t>Arjuna remembers </a:t>
            </a:r>
            <a:r>
              <a:rPr lang="en-US" dirty="0" err="1" smtClean="0">
                <a:solidFill>
                  <a:schemeClr val="tx2">
                    <a:lumMod val="40000"/>
                    <a:lumOff val="60000"/>
                  </a:schemeClr>
                </a:solidFill>
              </a:rPr>
              <a:t>Krsna’s</a:t>
            </a:r>
            <a:r>
              <a:rPr lang="en-US" dirty="0" smtClean="0">
                <a:solidFill>
                  <a:schemeClr val="tx2">
                    <a:lumMod val="40000"/>
                    <a:lumOff val="60000"/>
                  </a:schemeClr>
                </a:solidFill>
              </a:rPr>
              <a:t> instructions</a:t>
            </a:r>
            <a:endParaRPr lang="en-US" dirty="0">
              <a:solidFill>
                <a:schemeClr val="tx2">
                  <a:lumMod val="40000"/>
                  <a:lumOff val="60000"/>
                </a:schemeClr>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SB 1.15.27</a:t>
            </a:r>
            <a:endParaRPr lang="en-US" dirty="0">
              <a:solidFill>
                <a:schemeClr val="bg1"/>
              </a:solidFill>
            </a:endParaRPr>
          </a:p>
        </p:txBody>
      </p:sp>
      <p:sp>
        <p:nvSpPr>
          <p:cNvPr id="3" name="Content Placeholder 2"/>
          <p:cNvSpPr>
            <a:spLocks noGrp="1"/>
          </p:cNvSpPr>
          <p:nvPr>
            <p:ph idx="1"/>
          </p:nvPr>
        </p:nvSpPr>
        <p:spPr/>
        <p:txBody>
          <a:bodyPr/>
          <a:lstStyle/>
          <a:p>
            <a:pPr algn="ctr">
              <a:buNone/>
            </a:pPr>
            <a:r>
              <a:rPr lang="vi-VN" dirty="0" smtClean="0">
                <a:solidFill>
                  <a:schemeClr val="bg1"/>
                </a:solidFill>
              </a:rPr>
              <a:t>deśa-kālārtha-yuktāni</a:t>
            </a:r>
          </a:p>
          <a:p>
            <a:pPr algn="ctr">
              <a:buNone/>
            </a:pPr>
            <a:r>
              <a:rPr lang="vi-VN" dirty="0" smtClean="0">
                <a:solidFill>
                  <a:schemeClr val="bg1"/>
                </a:solidFill>
              </a:rPr>
              <a:t>hṛt-tāpopaśamāni ca</a:t>
            </a:r>
          </a:p>
          <a:p>
            <a:pPr algn="ctr">
              <a:buNone/>
            </a:pPr>
            <a:r>
              <a:rPr lang="vi-VN" dirty="0" smtClean="0">
                <a:solidFill>
                  <a:schemeClr val="bg1"/>
                </a:solidFill>
              </a:rPr>
              <a:t>haranti smarataś cittaḿ</a:t>
            </a:r>
          </a:p>
          <a:p>
            <a:pPr algn="ctr">
              <a:buNone/>
            </a:pPr>
            <a:r>
              <a:rPr lang="vi-VN" dirty="0" smtClean="0">
                <a:solidFill>
                  <a:schemeClr val="bg1"/>
                </a:solidFill>
              </a:rPr>
              <a:t>govindābhihitāni me</a:t>
            </a:r>
            <a:endParaRPr lang="en-US" dirty="0" smtClean="0">
              <a:solidFill>
                <a:schemeClr val="bg1"/>
              </a:solidFill>
            </a:endParaRPr>
          </a:p>
          <a:p>
            <a:pPr algn="ctr">
              <a:buNone/>
            </a:pPr>
            <a:r>
              <a:rPr lang="en-US" sz="2800" dirty="0" smtClean="0">
                <a:solidFill>
                  <a:schemeClr val="bg1"/>
                </a:solidFill>
              </a:rPr>
              <a:t>Now I am attracted to those instructions imparted to me by the Personality of Godhead [</a:t>
            </a:r>
            <a:r>
              <a:rPr lang="en-US" sz="2800" dirty="0" err="1" smtClean="0">
                <a:solidFill>
                  <a:schemeClr val="bg1"/>
                </a:solidFill>
                <a:hlinkClick r:id="rId2"/>
              </a:rPr>
              <a:t>Govinda</a:t>
            </a:r>
            <a:r>
              <a:rPr lang="en-US" sz="2800" dirty="0" smtClean="0">
                <a:solidFill>
                  <a:schemeClr val="bg1"/>
                </a:solidFill>
              </a:rPr>
              <a:t>] because they are impregnated with instructions for relieving the burning heart in all circumstances of time and space.</a:t>
            </a:r>
            <a:endParaRPr lang="vi-VN" sz="2800" dirty="0" smtClean="0">
              <a:solidFill>
                <a:schemeClr val="bg1"/>
              </a:solidFill>
            </a:endParaRPr>
          </a:p>
          <a:p>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bg1"/>
                </a:solidFill>
              </a:rPr>
              <a:t>Bhagavad</a:t>
            </a:r>
            <a:r>
              <a:rPr lang="en-US" dirty="0" smtClean="0">
                <a:solidFill>
                  <a:schemeClr val="bg1"/>
                </a:solidFill>
              </a:rPr>
              <a:t> </a:t>
            </a:r>
            <a:r>
              <a:rPr lang="en-US" dirty="0" err="1" smtClean="0">
                <a:solidFill>
                  <a:schemeClr val="bg1"/>
                </a:solidFill>
              </a:rPr>
              <a:t>Gita</a:t>
            </a:r>
            <a:r>
              <a:rPr lang="en-US" dirty="0" smtClean="0">
                <a:solidFill>
                  <a:schemeClr val="bg1"/>
                </a:solidFill>
              </a:rPr>
              <a:t>… for all times…</a:t>
            </a:r>
            <a:endParaRPr lang="en-US" dirty="0">
              <a:solidFill>
                <a:schemeClr val="bg1"/>
              </a:solidFill>
            </a:endParaRPr>
          </a:p>
        </p:txBody>
      </p:sp>
      <p:sp>
        <p:nvSpPr>
          <p:cNvPr id="3" name="Content Placeholder 2"/>
          <p:cNvSpPr>
            <a:spLocks noGrp="1"/>
          </p:cNvSpPr>
          <p:nvPr>
            <p:ph idx="1"/>
          </p:nvPr>
        </p:nvSpPr>
        <p:spPr>
          <a:xfrm>
            <a:off x="182880" y="1417638"/>
            <a:ext cx="8686800" cy="4525963"/>
          </a:xfrm>
        </p:spPr>
        <p:txBody>
          <a:bodyPr/>
          <a:lstStyle/>
          <a:p>
            <a:r>
              <a:rPr lang="en-US" dirty="0" smtClean="0">
                <a:solidFill>
                  <a:schemeClr val="bg1"/>
                </a:solidFill>
              </a:rPr>
              <a:t>Everyone goes through Critical Times (Disasters)</a:t>
            </a:r>
          </a:p>
          <a:p>
            <a:pPr lvl="1"/>
            <a:r>
              <a:rPr lang="en-US" dirty="0" smtClean="0">
                <a:solidFill>
                  <a:schemeClr val="bg1"/>
                </a:solidFill>
              </a:rPr>
              <a:t>At least at death, but usually before</a:t>
            </a:r>
          </a:p>
          <a:p>
            <a:r>
              <a:rPr lang="en-US" dirty="0" smtClean="0">
                <a:solidFill>
                  <a:schemeClr val="bg1"/>
                </a:solidFill>
              </a:rPr>
              <a:t>Where is our shelter?</a:t>
            </a:r>
          </a:p>
          <a:p>
            <a:pPr lvl="1"/>
            <a:r>
              <a:rPr lang="en-US" dirty="0" smtClean="0">
                <a:solidFill>
                  <a:schemeClr val="bg1"/>
                </a:solidFill>
              </a:rPr>
              <a:t>Instructions of the Lord</a:t>
            </a:r>
          </a:p>
          <a:p>
            <a:pPr lvl="1"/>
            <a:r>
              <a:rPr lang="en-US" dirty="0" smtClean="0">
                <a:solidFill>
                  <a:schemeClr val="bg1"/>
                </a:solidFill>
              </a:rPr>
              <a:t>Essence of all Vedic </a:t>
            </a:r>
            <a:r>
              <a:rPr lang="en-US" dirty="0" smtClean="0">
                <a:solidFill>
                  <a:schemeClr val="bg1"/>
                </a:solidFill>
              </a:rPr>
              <a:t>Wisdom</a:t>
            </a:r>
            <a:endParaRPr lang="en-US" dirty="0" smtClean="0">
              <a:solidFill>
                <a:schemeClr val="bg1"/>
              </a:solidFill>
            </a:endParaRPr>
          </a:p>
          <a:p>
            <a:pPr lvl="2"/>
            <a:r>
              <a:rPr lang="en-US" dirty="0" err="1" smtClean="0">
                <a:solidFill>
                  <a:schemeClr val="bg1"/>
                </a:solidFill>
              </a:rPr>
              <a:t>Bhagavad</a:t>
            </a:r>
            <a:r>
              <a:rPr lang="en-US" dirty="0" smtClean="0">
                <a:solidFill>
                  <a:schemeClr val="bg1"/>
                </a:solidFill>
              </a:rPr>
              <a:t> </a:t>
            </a:r>
            <a:r>
              <a:rPr lang="en-US" dirty="0" err="1" smtClean="0">
                <a:solidFill>
                  <a:schemeClr val="bg1"/>
                </a:solidFill>
              </a:rPr>
              <a:t>Gita</a:t>
            </a:r>
            <a:endParaRPr lang="en-US" dirty="0" smtClean="0">
              <a:solidFill>
                <a:schemeClr val="bg1"/>
              </a:solidFill>
            </a:endParaRPr>
          </a:p>
          <a:p>
            <a:r>
              <a:rPr lang="en-US" dirty="0" err="1" smtClean="0">
                <a:solidFill>
                  <a:schemeClr val="bg1"/>
                </a:solidFill>
              </a:rPr>
              <a:t>Bhagavad</a:t>
            </a:r>
            <a:r>
              <a:rPr lang="en-US" dirty="0" smtClean="0">
                <a:solidFill>
                  <a:schemeClr val="bg1"/>
                </a:solidFill>
              </a:rPr>
              <a:t> </a:t>
            </a:r>
            <a:r>
              <a:rPr lang="en-US" dirty="0" err="1" smtClean="0">
                <a:solidFill>
                  <a:schemeClr val="bg1"/>
                </a:solidFill>
              </a:rPr>
              <a:t>Gita</a:t>
            </a:r>
            <a:r>
              <a:rPr lang="en-US" dirty="0" smtClean="0">
                <a:solidFill>
                  <a:schemeClr val="bg1"/>
                </a:solidFill>
              </a:rPr>
              <a:t> - Solution to Arjuna’s problems</a:t>
            </a:r>
          </a:p>
          <a:p>
            <a:pPr lvl="1"/>
            <a:r>
              <a:rPr lang="en-US" dirty="0" smtClean="0">
                <a:solidFill>
                  <a:schemeClr val="bg1"/>
                </a:solidFill>
              </a:rPr>
              <a:t>On battlefield of </a:t>
            </a:r>
            <a:r>
              <a:rPr lang="en-US" dirty="0" err="1" smtClean="0">
                <a:solidFill>
                  <a:schemeClr val="bg1"/>
                </a:solidFill>
              </a:rPr>
              <a:t>Kuruksetra</a:t>
            </a:r>
            <a:endParaRPr lang="en-US" dirty="0" smtClean="0">
              <a:solidFill>
                <a:schemeClr val="bg1"/>
              </a:solidFill>
            </a:endParaRPr>
          </a:p>
          <a:p>
            <a:pPr lvl="1"/>
            <a:r>
              <a:rPr lang="en-US" dirty="0" smtClean="0">
                <a:solidFill>
                  <a:schemeClr val="bg1"/>
                </a:solidFill>
              </a:rPr>
              <a:t>Now wants to approach the same solution</a:t>
            </a:r>
          </a:p>
          <a:p>
            <a:pPr lvl="2"/>
            <a:r>
              <a:rPr lang="en-US" dirty="0" smtClean="0">
                <a:solidFill>
                  <a:schemeClr val="bg1"/>
                </a:solidFill>
              </a:rPr>
              <a:t>By remembering the instructions again.. </a:t>
            </a:r>
          </a:p>
          <a:p>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lstStyle/>
          <a:p>
            <a:r>
              <a:rPr lang="en-US" sz="4000" dirty="0" smtClean="0">
                <a:solidFill>
                  <a:schemeClr val="bg1"/>
                </a:solidFill>
              </a:rPr>
              <a:t>Merciful Lord… makes Himself accessible</a:t>
            </a:r>
            <a:endParaRPr lang="en-US" sz="4000" dirty="0">
              <a:solidFill>
                <a:schemeClr val="bg1"/>
              </a:solidFill>
            </a:endParaRPr>
          </a:p>
        </p:txBody>
      </p:sp>
      <p:sp>
        <p:nvSpPr>
          <p:cNvPr id="3" name="Content Placeholder 2"/>
          <p:cNvSpPr>
            <a:spLocks noGrp="1"/>
          </p:cNvSpPr>
          <p:nvPr>
            <p:ph idx="1"/>
          </p:nvPr>
        </p:nvSpPr>
        <p:spPr>
          <a:xfrm>
            <a:off x="457200" y="1417639"/>
            <a:ext cx="7720149" cy="3676876"/>
          </a:xfrm>
        </p:spPr>
        <p:txBody>
          <a:bodyPr/>
          <a:lstStyle/>
          <a:p>
            <a:r>
              <a:rPr lang="en-US" sz="2400" dirty="0" smtClean="0">
                <a:solidFill>
                  <a:schemeClr val="bg1"/>
                </a:solidFill>
              </a:rPr>
              <a:t>The merciful Lord left behind Him the great teachings of the Bhagavad-Gita so that one can take the instructions of the Lord even when He is not visible to </a:t>
            </a:r>
            <a:r>
              <a:rPr lang="en-US" sz="2400" i="1" dirty="0" smtClean="0">
                <a:solidFill>
                  <a:schemeClr val="bg1"/>
                </a:solidFill>
              </a:rPr>
              <a:t>material eyesight</a:t>
            </a:r>
            <a:r>
              <a:rPr lang="en-US" sz="2400" dirty="0" smtClean="0">
                <a:solidFill>
                  <a:schemeClr val="bg1"/>
                </a:solidFill>
              </a:rPr>
              <a:t>. </a:t>
            </a:r>
          </a:p>
          <a:p>
            <a:r>
              <a:rPr lang="en-US" sz="2400" dirty="0" smtClean="0">
                <a:solidFill>
                  <a:schemeClr val="bg1"/>
                </a:solidFill>
              </a:rPr>
              <a:t>Material senses cannot have any estimation of the Supreme Lord, </a:t>
            </a:r>
          </a:p>
          <a:p>
            <a:r>
              <a:rPr lang="en-US" sz="2400" dirty="0" smtClean="0">
                <a:solidFill>
                  <a:schemeClr val="bg1"/>
                </a:solidFill>
              </a:rPr>
              <a:t>but by His inconceivable power the Lord can incarnate Himself to the sense perception of the conditioned souls in a suitable manner </a:t>
            </a:r>
          </a:p>
          <a:p>
            <a:pPr lvl="1"/>
            <a:r>
              <a:rPr lang="en-US" sz="2000" dirty="0" smtClean="0">
                <a:solidFill>
                  <a:schemeClr val="bg1"/>
                </a:solidFill>
              </a:rPr>
              <a:t>through the agency of matter, </a:t>
            </a:r>
          </a:p>
          <a:p>
            <a:pPr lvl="2"/>
            <a:r>
              <a:rPr lang="en-US" sz="1800" dirty="0" smtClean="0">
                <a:solidFill>
                  <a:schemeClr val="bg1"/>
                </a:solidFill>
              </a:rPr>
              <a:t>which is also another form of the Lord's manifested energy.</a:t>
            </a:r>
          </a:p>
          <a:p>
            <a:pPr lvl="2"/>
            <a:endParaRPr lang="en-US" sz="1800" dirty="0" smtClean="0">
              <a:solidFill>
                <a:schemeClr val="bg1"/>
              </a:solidFill>
            </a:endParaRPr>
          </a:p>
          <a:p>
            <a:r>
              <a:rPr lang="en-US" sz="2600" dirty="0" smtClean="0">
                <a:solidFill>
                  <a:schemeClr val="bg1"/>
                </a:solidFill>
              </a:rPr>
              <a:t>Lord is non-different from His sound representation</a:t>
            </a:r>
          </a:p>
          <a:p>
            <a:pPr lvl="1"/>
            <a:r>
              <a:rPr lang="en-US" sz="2200" dirty="0" smtClean="0">
                <a:solidFill>
                  <a:schemeClr val="bg1"/>
                </a:solidFill>
              </a:rPr>
              <a:t>Same benefit with </a:t>
            </a:r>
            <a:r>
              <a:rPr lang="en-US" sz="2200" dirty="0" err="1" smtClean="0">
                <a:solidFill>
                  <a:schemeClr val="bg1"/>
                </a:solidFill>
              </a:rPr>
              <a:t>Bhagavad</a:t>
            </a:r>
            <a:r>
              <a:rPr lang="en-US" sz="2200" dirty="0" smtClean="0">
                <a:solidFill>
                  <a:schemeClr val="bg1"/>
                </a:solidFill>
              </a:rPr>
              <a:t> </a:t>
            </a:r>
            <a:r>
              <a:rPr lang="en-US" sz="2200" dirty="0" err="1" smtClean="0">
                <a:solidFill>
                  <a:schemeClr val="bg1"/>
                </a:solidFill>
              </a:rPr>
              <a:t>Gita</a:t>
            </a:r>
            <a:r>
              <a:rPr lang="en-US" sz="2200" dirty="0" smtClean="0">
                <a:solidFill>
                  <a:schemeClr val="bg1"/>
                </a:solidFill>
              </a:rPr>
              <a:t> as in His personal presence</a:t>
            </a:r>
            <a:endParaRPr lang="en-US" sz="2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Summary of </a:t>
            </a:r>
            <a:r>
              <a:rPr lang="en-US" dirty="0" err="1" smtClean="0">
                <a:solidFill>
                  <a:schemeClr val="bg1"/>
                </a:solidFill>
              </a:rPr>
              <a:t>Bhagavad</a:t>
            </a:r>
            <a:r>
              <a:rPr lang="en-US" dirty="0" smtClean="0">
                <a:solidFill>
                  <a:schemeClr val="bg1"/>
                </a:solidFill>
              </a:rPr>
              <a:t> </a:t>
            </a:r>
            <a:r>
              <a:rPr lang="en-US" dirty="0" err="1" smtClean="0">
                <a:solidFill>
                  <a:schemeClr val="bg1"/>
                </a:solidFill>
              </a:rPr>
              <a:t>Gita</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Purpose</a:t>
            </a:r>
          </a:p>
          <a:p>
            <a:pPr lvl="1"/>
            <a:r>
              <a:rPr lang="en-US" dirty="0" smtClean="0">
                <a:solidFill>
                  <a:schemeClr val="bg1"/>
                </a:solidFill>
              </a:rPr>
              <a:t>Terminate all different types of miseries</a:t>
            </a:r>
          </a:p>
          <a:p>
            <a:r>
              <a:rPr lang="en-US" dirty="0" smtClean="0">
                <a:solidFill>
                  <a:schemeClr val="bg1"/>
                </a:solidFill>
              </a:rPr>
              <a:t>Who </a:t>
            </a:r>
            <a:r>
              <a:rPr lang="en-US" dirty="0" smtClean="0">
                <a:solidFill>
                  <a:schemeClr val="bg1"/>
                </a:solidFill>
              </a:rPr>
              <a:t>can </a:t>
            </a:r>
            <a:r>
              <a:rPr lang="en-US" i="1" dirty="0" smtClean="0">
                <a:solidFill>
                  <a:schemeClr val="bg1"/>
                </a:solidFill>
              </a:rPr>
              <a:t>really</a:t>
            </a:r>
            <a:r>
              <a:rPr lang="en-US" dirty="0" smtClean="0">
                <a:solidFill>
                  <a:schemeClr val="bg1"/>
                </a:solidFill>
              </a:rPr>
              <a:t> take advantage of it?</a:t>
            </a:r>
          </a:p>
          <a:p>
            <a:pPr lvl="1"/>
            <a:r>
              <a:rPr lang="en-US" dirty="0" smtClean="0">
                <a:solidFill>
                  <a:schemeClr val="bg1"/>
                </a:solidFill>
              </a:rPr>
              <a:t>Faithful human being desirous of being liberated from the clutches of material existence</a:t>
            </a:r>
          </a:p>
          <a:p>
            <a:r>
              <a:rPr lang="en-US" dirty="0" smtClean="0">
                <a:solidFill>
                  <a:schemeClr val="bg1"/>
                </a:solidFill>
              </a:rPr>
              <a:t>Starts by</a:t>
            </a:r>
          </a:p>
          <a:p>
            <a:pPr lvl="2"/>
            <a:r>
              <a:rPr lang="en-US" dirty="0" smtClean="0">
                <a:solidFill>
                  <a:schemeClr val="bg1"/>
                </a:solidFill>
              </a:rPr>
              <a:t>Discriminating soul from matter by all reason and logic</a:t>
            </a:r>
          </a:p>
          <a:p>
            <a:pPr lvl="2"/>
            <a:r>
              <a:rPr lang="en-US" dirty="0" smtClean="0">
                <a:solidFill>
                  <a:schemeClr val="bg1"/>
                </a:solidFill>
              </a:rPr>
              <a:t>Outer covering of matter, body and mind, continually change for another term of material existence, which is full of miseries</a:t>
            </a:r>
          </a:p>
          <a:p>
            <a:pPr lvl="1"/>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Summary of </a:t>
            </a:r>
            <a:r>
              <a:rPr lang="en-US" dirty="0" err="1" smtClean="0">
                <a:solidFill>
                  <a:schemeClr val="bg1"/>
                </a:solidFill>
              </a:rPr>
              <a:t>Bhagavad</a:t>
            </a:r>
            <a:r>
              <a:rPr lang="en-US" dirty="0" smtClean="0">
                <a:solidFill>
                  <a:schemeClr val="bg1"/>
                </a:solidFill>
              </a:rPr>
              <a:t> </a:t>
            </a:r>
            <a:r>
              <a:rPr lang="en-US" dirty="0" err="1" smtClean="0">
                <a:solidFill>
                  <a:schemeClr val="bg1"/>
                </a:solidFill>
              </a:rPr>
              <a:t>Gita</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Simultaneously one and different</a:t>
            </a:r>
          </a:p>
          <a:p>
            <a:pPr lvl="1"/>
            <a:r>
              <a:rPr lang="en-US" dirty="0" smtClean="0">
                <a:solidFill>
                  <a:schemeClr val="bg1"/>
                </a:solidFill>
              </a:rPr>
              <a:t>One</a:t>
            </a:r>
          </a:p>
          <a:p>
            <a:pPr lvl="2"/>
            <a:r>
              <a:rPr lang="en-US" dirty="0" smtClean="0">
                <a:solidFill>
                  <a:schemeClr val="bg1"/>
                </a:solidFill>
              </a:rPr>
              <a:t>Spiritual, just like the Lord</a:t>
            </a:r>
          </a:p>
          <a:p>
            <a:pPr lvl="3"/>
            <a:r>
              <a:rPr lang="en-US" dirty="0" smtClean="0">
                <a:solidFill>
                  <a:schemeClr val="bg1"/>
                </a:solidFill>
              </a:rPr>
              <a:t>“Whole scheme of Vedic wisdom” targeted to </a:t>
            </a:r>
          </a:p>
          <a:p>
            <a:pPr lvl="4"/>
            <a:r>
              <a:rPr lang="en-US" dirty="0" smtClean="0">
                <a:solidFill>
                  <a:schemeClr val="bg1"/>
                </a:solidFill>
              </a:rPr>
              <a:t>Liberation from the illusion of material identification</a:t>
            </a:r>
          </a:p>
          <a:p>
            <a:pPr lvl="1"/>
            <a:r>
              <a:rPr lang="en-US" dirty="0" smtClean="0">
                <a:solidFill>
                  <a:schemeClr val="bg1"/>
                </a:solidFill>
              </a:rPr>
              <a:t>Different</a:t>
            </a:r>
          </a:p>
          <a:p>
            <a:pPr lvl="2"/>
            <a:r>
              <a:rPr lang="en-US" dirty="0" smtClean="0">
                <a:solidFill>
                  <a:schemeClr val="bg1"/>
                </a:solidFill>
              </a:rPr>
              <a:t>Sense of enjoyment</a:t>
            </a:r>
          </a:p>
          <a:p>
            <a:pPr lvl="3"/>
            <a:r>
              <a:rPr lang="en-US" dirty="0" smtClean="0">
                <a:solidFill>
                  <a:schemeClr val="bg1"/>
                </a:solidFill>
              </a:rPr>
              <a:t>“Real” </a:t>
            </a:r>
            <a:r>
              <a:rPr lang="en-US" dirty="0" smtClean="0">
                <a:solidFill>
                  <a:schemeClr val="bg1"/>
                </a:solidFill>
              </a:rPr>
              <a:t>in the Lord</a:t>
            </a:r>
          </a:p>
          <a:p>
            <a:pPr lvl="3"/>
            <a:r>
              <a:rPr lang="en-US" dirty="0" smtClean="0">
                <a:solidFill>
                  <a:schemeClr val="bg1"/>
                </a:solidFill>
              </a:rPr>
              <a:t>“Just a wishful desire” in the living being</a:t>
            </a:r>
          </a:p>
          <a:p>
            <a:pPr lvl="1">
              <a:buNone/>
            </a:pP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P03000398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E85BC1B-4CBF-46F5-A58B-70A39F37E0BD}">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C9163011-9807-4C53-8C86-1DD8B8398BD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6CE1A73-7373-4B19-8DE8-5A600F6ED2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TP030003989</Template>
  <TotalTime>1184</TotalTime>
  <Words>1583</Words>
  <Application>Microsoft Office PowerPoint</Application>
  <PresentationFormat>On-screen Show (4:3)</PresentationFormat>
  <Paragraphs>274</Paragraphs>
  <Slides>36</Slides>
  <Notes>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TP030003989</vt:lpstr>
      <vt:lpstr>SB 1.15.27 - 31</vt:lpstr>
      <vt:lpstr>Offering obeisances</vt:lpstr>
      <vt:lpstr>Slide 3</vt:lpstr>
      <vt:lpstr>SB 1.15.27 - 31</vt:lpstr>
      <vt:lpstr>SB 1.15.27</vt:lpstr>
      <vt:lpstr>Bhagavad Gita… for all times…</vt:lpstr>
      <vt:lpstr>Merciful Lord… makes Himself accessible</vt:lpstr>
      <vt:lpstr>Summary of Bhagavad Gita</vt:lpstr>
      <vt:lpstr>Summary of Bhagavad Gita</vt:lpstr>
      <vt:lpstr>Practical Application</vt:lpstr>
      <vt:lpstr>SB 1.15.28</vt:lpstr>
      <vt:lpstr>Slide 12</vt:lpstr>
      <vt:lpstr>SB 1.15.29</vt:lpstr>
      <vt:lpstr>The “Trash”</vt:lpstr>
      <vt:lpstr>SB 1.15.30</vt:lpstr>
      <vt:lpstr>Slide 16</vt:lpstr>
      <vt:lpstr>Practical Application</vt:lpstr>
      <vt:lpstr>1.15.31</vt:lpstr>
      <vt:lpstr>Duality</vt:lpstr>
      <vt:lpstr>Visoka – Being freed from all grief and anxieties</vt:lpstr>
      <vt:lpstr>Practical Application</vt:lpstr>
      <vt:lpstr>Golden words by Srila Prabhupada</vt:lpstr>
      <vt:lpstr>Slide 23</vt:lpstr>
      <vt:lpstr>SB 1.15.32</vt:lpstr>
      <vt:lpstr>Slide 25</vt:lpstr>
      <vt:lpstr>SB 1.15.33</vt:lpstr>
      <vt:lpstr>Slide 27</vt:lpstr>
      <vt:lpstr>SB 1.15.34</vt:lpstr>
      <vt:lpstr>Slide 29</vt:lpstr>
      <vt:lpstr>God is partial?</vt:lpstr>
      <vt:lpstr>SB 1.15.35</vt:lpstr>
      <vt:lpstr>Slide 32</vt:lpstr>
      <vt:lpstr>Temporary manifestations for the Asuras</vt:lpstr>
      <vt:lpstr>Summary</vt:lpstr>
      <vt:lpstr>Summary</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 1.3.40 - 44</dc:title>
  <dc:creator>navkishori</dc:creator>
  <cp:lastModifiedBy>ampareek</cp:lastModifiedBy>
  <cp:revision>183</cp:revision>
  <dcterms:created xsi:type="dcterms:W3CDTF">2010-09-10T19:25:43Z</dcterms:created>
  <dcterms:modified xsi:type="dcterms:W3CDTF">2012-07-14T16:20:08Z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TC300039899990</vt:lpwstr>
  </property>
</Properties>
</file>